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4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just format 1 - Dekorfär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48" y="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8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k1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Fördelning på säljkanaler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4.7222222222222221E-2"/>
          <c:y val="0.16708333333333336"/>
          <c:w val="0.875"/>
          <c:h val="0.6159022309711285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4FA-40C0-932C-85E1557E644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4FA-40C0-932C-85E1557E644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4FA-40C0-932C-85E1557E6448}"/>
              </c:ext>
            </c:extLst>
          </c:dPt>
          <c:dLbls>
            <c:delete val="1"/>
          </c:dLbls>
          <c:val>
            <c:numRef>
              <c:f>Blad1!$E$4:$E$6</c:f>
              <c:numCache>
                <c:formatCode>General</c:formatCode>
                <c:ptCount val="3"/>
                <c:pt idx="0">
                  <c:v>51</c:v>
                </c:pt>
                <c:pt idx="1">
                  <c:v>12</c:v>
                </c:pt>
                <c:pt idx="2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4FA-40C0-932C-85E1557E644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D06A08-2346-4735-8099-32348170544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12B5D94-2D7F-4A37-A1E3-D6DF484C1EC5}">
      <dgm:prSet/>
      <dgm:spPr/>
      <dgm:t>
        <a:bodyPr/>
        <a:lstStyle/>
        <a:p>
          <a:r>
            <a:rPr lang="en-US" dirty="0">
              <a:latin typeface="Palatino Linotype" panose="02040502050505030304" pitchFamily="18" charset="0"/>
            </a:rPr>
            <a:t>Alla borde vara med</a:t>
          </a:r>
        </a:p>
      </dgm:t>
    </dgm:pt>
    <dgm:pt modelId="{8AC63E55-AEDD-4C13-AD70-10B96041C94B}" type="parTrans" cxnId="{A5D19A75-B0E8-4B61-9902-8F1872EF5C35}">
      <dgm:prSet/>
      <dgm:spPr/>
      <dgm:t>
        <a:bodyPr/>
        <a:lstStyle/>
        <a:p>
          <a:endParaRPr lang="en-US"/>
        </a:p>
      </dgm:t>
    </dgm:pt>
    <dgm:pt modelId="{C8BC2DE6-58A0-44DF-9398-6F0FF2AD65ED}" type="sibTrans" cxnId="{A5D19A75-B0E8-4B61-9902-8F1872EF5C35}">
      <dgm:prSet/>
      <dgm:spPr/>
      <dgm:t>
        <a:bodyPr/>
        <a:lstStyle/>
        <a:p>
          <a:endParaRPr lang="en-US"/>
        </a:p>
      </dgm:t>
    </dgm:pt>
    <dgm:pt modelId="{96259DF0-3DA3-49A4-A5DD-5497E8952E12}">
      <dgm:prSet/>
      <dgm:spPr/>
      <dgm:t>
        <a:bodyPr/>
        <a:lstStyle/>
        <a:p>
          <a:r>
            <a:rPr lang="en-US" dirty="0">
              <a:latin typeface="Palatino Linotype" panose="02040502050505030304" pitchFamily="18" charset="0"/>
            </a:rPr>
            <a:t>Under våren genomfördes en rundfråga till alla distrikt med frågan </a:t>
          </a:r>
        </a:p>
      </dgm:t>
    </dgm:pt>
    <dgm:pt modelId="{401F5993-971A-4C64-818A-E14B75DF7F2C}" type="parTrans" cxnId="{F20224AB-3C72-47D2-B37D-5F335836FB8F}">
      <dgm:prSet/>
      <dgm:spPr/>
      <dgm:t>
        <a:bodyPr/>
        <a:lstStyle/>
        <a:p>
          <a:endParaRPr lang="en-US"/>
        </a:p>
      </dgm:t>
    </dgm:pt>
    <dgm:pt modelId="{62F272CB-F188-4106-81DF-11D79E096B4D}" type="sibTrans" cxnId="{F20224AB-3C72-47D2-B37D-5F335836FB8F}">
      <dgm:prSet/>
      <dgm:spPr/>
      <dgm:t>
        <a:bodyPr/>
        <a:lstStyle/>
        <a:p>
          <a:endParaRPr lang="en-US"/>
        </a:p>
      </dgm:t>
    </dgm:pt>
    <dgm:pt modelId="{396E4492-5FF4-4675-9707-F4CF6A6B13F6}">
      <dgm:prSet/>
      <dgm:spPr/>
      <dgm:t>
        <a:bodyPr/>
        <a:lstStyle/>
        <a:p>
          <a:r>
            <a:rPr lang="en-US" dirty="0">
              <a:latin typeface="Palatino Linotype" panose="02040502050505030304" pitchFamily="18" charset="0"/>
            </a:rPr>
            <a:t>Hur många föreningar finns i distriktet?</a:t>
          </a:r>
        </a:p>
      </dgm:t>
    </dgm:pt>
    <dgm:pt modelId="{B49B796C-FE3C-42C2-8336-010B04F0AD52}" type="parTrans" cxnId="{035CCFA8-E360-4A1E-B177-3CFD13298BE2}">
      <dgm:prSet/>
      <dgm:spPr/>
      <dgm:t>
        <a:bodyPr/>
        <a:lstStyle/>
        <a:p>
          <a:endParaRPr lang="en-US"/>
        </a:p>
      </dgm:t>
    </dgm:pt>
    <dgm:pt modelId="{4DFC0B74-A69B-49A6-8AC9-9D54B3F2B9B3}" type="sibTrans" cxnId="{035CCFA8-E360-4A1E-B177-3CFD13298BE2}">
      <dgm:prSet/>
      <dgm:spPr/>
      <dgm:t>
        <a:bodyPr/>
        <a:lstStyle/>
        <a:p>
          <a:endParaRPr lang="en-US"/>
        </a:p>
      </dgm:t>
    </dgm:pt>
    <dgm:pt modelId="{E13463FA-0884-46C1-B13F-29B509561019}">
      <dgm:prSet/>
      <dgm:spPr/>
      <dgm:t>
        <a:bodyPr/>
        <a:lstStyle/>
        <a:p>
          <a:r>
            <a:rPr lang="en-US" dirty="0">
              <a:latin typeface="Palatino Linotype" panose="02040502050505030304" pitchFamily="18" charset="0"/>
            </a:rPr>
            <a:t>Hur många av föreningarna säljer </a:t>
          </a:r>
          <a:r>
            <a:rPr lang="en-US" b="1" dirty="0">
              <a:latin typeface="Palatino Linotype" panose="02040502050505030304" pitchFamily="18" charset="0"/>
            </a:rPr>
            <a:t>inte </a:t>
          </a:r>
          <a:r>
            <a:rPr lang="en-US" dirty="0">
              <a:latin typeface="Palatino Linotype" panose="02040502050505030304" pitchFamily="18" charset="0"/>
            </a:rPr>
            <a:t>PRO Trippelskrapet</a:t>
          </a:r>
        </a:p>
      </dgm:t>
    </dgm:pt>
    <dgm:pt modelId="{CE863738-2C9A-4271-A05D-D922587BD819}" type="parTrans" cxnId="{B455AB76-2F54-46CA-9D61-C5B24E3D4FB2}">
      <dgm:prSet/>
      <dgm:spPr/>
      <dgm:t>
        <a:bodyPr/>
        <a:lstStyle/>
        <a:p>
          <a:endParaRPr lang="en-US"/>
        </a:p>
      </dgm:t>
    </dgm:pt>
    <dgm:pt modelId="{1A70F390-F269-42B3-89F8-6B50D32244CF}" type="sibTrans" cxnId="{B455AB76-2F54-46CA-9D61-C5B24E3D4FB2}">
      <dgm:prSet/>
      <dgm:spPr/>
      <dgm:t>
        <a:bodyPr/>
        <a:lstStyle/>
        <a:p>
          <a:endParaRPr lang="en-US"/>
        </a:p>
      </dgm:t>
    </dgm:pt>
    <dgm:pt modelId="{0035FE41-6533-4944-9858-3B0A3E9D780F}">
      <dgm:prSet/>
      <dgm:spPr/>
      <dgm:t>
        <a:bodyPr/>
        <a:lstStyle/>
        <a:p>
          <a:r>
            <a:rPr lang="en-US" b="1" dirty="0">
              <a:latin typeface="Palatino Linotype" panose="02040502050505030304" pitchFamily="18" charset="0"/>
            </a:rPr>
            <a:t>Resultat: av 1121 föreningar är det 286 föreningar (26 %) som inte säljer PRO Trippelskrapet</a:t>
          </a:r>
        </a:p>
      </dgm:t>
    </dgm:pt>
    <dgm:pt modelId="{ADDDE9E6-6FAD-4F9F-8DF1-68BC69F743CC}" type="parTrans" cxnId="{489A8888-C9A8-4B1C-9117-94740B3D8A07}">
      <dgm:prSet/>
      <dgm:spPr/>
      <dgm:t>
        <a:bodyPr/>
        <a:lstStyle/>
        <a:p>
          <a:endParaRPr lang="en-US"/>
        </a:p>
      </dgm:t>
    </dgm:pt>
    <dgm:pt modelId="{1ADFCF68-CE68-4BCF-9B2A-D3E7723AE33E}" type="sibTrans" cxnId="{489A8888-C9A8-4B1C-9117-94740B3D8A07}">
      <dgm:prSet/>
      <dgm:spPr/>
      <dgm:t>
        <a:bodyPr/>
        <a:lstStyle/>
        <a:p>
          <a:endParaRPr lang="en-US"/>
        </a:p>
      </dgm:t>
    </dgm:pt>
    <dgm:pt modelId="{88C411E5-1E6A-4074-8650-612B47CE96ED}" type="pres">
      <dgm:prSet presAssocID="{21D06A08-2346-4735-8099-323481705444}" presName="linear" presStyleCnt="0">
        <dgm:presLayoutVars>
          <dgm:animLvl val="lvl"/>
          <dgm:resizeHandles val="exact"/>
        </dgm:presLayoutVars>
      </dgm:prSet>
      <dgm:spPr/>
    </dgm:pt>
    <dgm:pt modelId="{1D79B557-4420-4A7C-8BF8-17471E474E19}" type="pres">
      <dgm:prSet presAssocID="{412B5D94-2D7F-4A37-A1E3-D6DF484C1EC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79D0AA4-AA6D-4755-874F-C57124624177}" type="pres">
      <dgm:prSet presAssocID="{C8BC2DE6-58A0-44DF-9398-6F0FF2AD65ED}" presName="spacer" presStyleCnt="0"/>
      <dgm:spPr/>
    </dgm:pt>
    <dgm:pt modelId="{A7F44B02-C6C7-46C6-BCD0-ECB16775A8E2}" type="pres">
      <dgm:prSet presAssocID="{96259DF0-3DA3-49A4-A5DD-5497E8952E12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618E597F-101E-4E3B-BE36-FC3669A1F697}" type="pres">
      <dgm:prSet presAssocID="{96259DF0-3DA3-49A4-A5DD-5497E8952E12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D6296C0A-6FDB-4E02-8E1F-FA315F64957C}" type="presOf" srcId="{396E4492-5FF4-4675-9707-F4CF6A6B13F6}" destId="{618E597F-101E-4E3B-BE36-FC3669A1F697}" srcOrd="0" destOrd="0" presId="urn:microsoft.com/office/officeart/2005/8/layout/vList2"/>
    <dgm:cxn modelId="{A5D19A75-B0E8-4B61-9902-8F1872EF5C35}" srcId="{21D06A08-2346-4735-8099-323481705444}" destId="{412B5D94-2D7F-4A37-A1E3-D6DF484C1EC5}" srcOrd="0" destOrd="0" parTransId="{8AC63E55-AEDD-4C13-AD70-10B96041C94B}" sibTransId="{C8BC2DE6-58A0-44DF-9398-6F0FF2AD65ED}"/>
    <dgm:cxn modelId="{B455AB76-2F54-46CA-9D61-C5B24E3D4FB2}" srcId="{96259DF0-3DA3-49A4-A5DD-5497E8952E12}" destId="{E13463FA-0884-46C1-B13F-29B509561019}" srcOrd="1" destOrd="0" parTransId="{CE863738-2C9A-4271-A05D-D922587BD819}" sibTransId="{1A70F390-F269-42B3-89F8-6B50D32244CF}"/>
    <dgm:cxn modelId="{3DBCAA5A-6153-48D0-B43F-B5B026066152}" type="presOf" srcId="{0035FE41-6533-4944-9858-3B0A3E9D780F}" destId="{618E597F-101E-4E3B-BE36-FC3669A1F697}" srcOrd="0" destOrd="2" presId="urn:microsoft.com/office/officeart/2005/8/layout/vList2"/>
    <dgm:cxn modelId="{489A8888-C9A8-4B1C-9117-94740B3D8A07}" srcId="{96259DF0-3DA3-49A4-A5DD-5497E8952E12}" destId="{0035FE41-6533-4944-9858-3B0A3E9D780F}" srcOrd="2" destOrd="0" parTransId="{ADDDE9E6-6FAD-4F9F-8DF1-68BC69F743CC}" sibTransId="{1ADFCF68-CE68-4BCF-9B2A-D3E7723AE33E}"/>
    <dgm:cxn modelId="{69F56AA2-8E0A-4612-9D46-DBB137823A88}" type="presOf" srcId="{96259DF0-3DA3-49A4-A5DD-5497E8952E12}" destId="{A7F44B02-C6C7-46C6-BCD0-ECB16775A8E2}" srcOrd="0" destOrd="0" presId="urn:microsoft.com/office/officeart/2005/8/layout/vList2"/>
    <dgm:cxn modelId="{035CCFA8-E360-4A1E-B177-3CFD13298BE2}" srcId="{96259DF0-3DA3-49A4-A5DD-5497E8952E12}" destId="{396E4492-5FF4-4675-9707-F4CF6A6B13F6}" srcOrd="0" destOrd="0" parTransId="{B49B796C-FE3C-42C2-8336-010B04F0AD52}" sibTransId="{4DFC0B74-A69B-49A6-8AC9-9D54B3F2B9B3}"/>
    <dgm:cxn modelId="{F20224AB-3C72-47D2-B37D-5F335836FB8F}" srcId="{21D06A08-2346-4735-8099-323481705444}" destId="{96259DF0-3DA3-49A4-A5DD-5497E8952E12}" srcOrd="1" destOrd="0" parTransId="{401F5993-971A-4C64-818A-E14B75DF7F2C}" sibTransId="{62F272CB-F188-4106-81DF-11D79E096B4D}"/>
    <dgm:cxn modelId="{DF8852CA-2E1F-47D0-B34D-54784398E6DD}" type="presOf" srcId="{412B5D94-2D7F-4A37-A1E3-D6DF484C1EC5}" destId="{1D79B557-4420-4A7C-8BF8-17471E474E19}" srcOrd="0" destOrd="0" presId="urn:microsoft.com/office/officeart/2005/8/layout/vList2"/>
    <dgm:cxn modelId="{31A140D0-1112-4C3B-8D1A-E6B3AB4A65EF}" type="presOf" srcId="{E13463FA-0884-46C1-B13F-29B509561019}" destId="{618E597F-101E-4E3B-BE36-FC3669A1F697}" srcOrd="0" destOrd="1" presId="urn:microsoft.com/office/officeart/2005/8/layout/vList2"/>
    <dgm:cxn modelId="{A9CE4AFD-2750-43AE-BE32-422D6E1D0674}" type="presOf" srcId="{21D06A08-2346-4735-8099-323481705444}" destId="{88C411E5-1E6A-4074-8650-612B47CE96ED}" srcOrd="0" destOrd="0" presId="urn:microsoft.com/office/officeart/2005/8/layout/vList2"/>
    <dgm:cxn modelId="{2299D435-E745-442B-9BDD-39D862918D24}" type="presParOf" srcId="{88C411E5-1E6A-4074-8650-612B47CE96ED}" destId="{1D79B557-4420-4A7C-8BF8-17471E474E19}" srcOrd="0" destOrd="0" presId="urn:microsoft.com/office/officeart/2005/8/layout/vList2"/>
    <dgm:cxn modelId="{B5B5DEC9-A751-48BA-89C6-42C6E4DAACFD}" type="presParOf" srcId="{88C411E5-1E6A-4074-8650-612B47CE96ED}" destId="{779D0AA4-AA6D-4755-874F-C57124624177}" srcOrd="1" destOrd="0" presId="urn:microsoft.com/office/officeart/2005/8/layout/vList2"/>
    <dgm:cxn modelId="{B6A852E1-CF90-4E5A-8392-D46BF046A945}" type="presParOf" srcId="{88C411E5-1E6A-4074-8650-612B47CE96ED}" destId="{A7F44B02-C6C7-46C6-BCD0-ECB16775A8E2}" srcOrd="2" destOrd="0" presId="urn:microsoft.com/office/officeart/2005/8/layout/vList2"/>
    <dgm:cxn modelId="{251BBE41-1E5C-4506-9606-46BD87CDE5EA}" type="presParOf" srcId="{88C411E5-1E6A-4074-8650-612B47CE96ED}" destId="{618E597F-101E-4E3B-BE36-FC3669A1F69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79B557-4420-4A7C-8BF8-17471E474E19}">
      <dsp:nvSpPr>
        <dsp:cNvPr id="0" name=""/>
        <dsp:cNvSpPr/>
      </dsp:nvSpPr>
      <dsp:spPr>
        <a:xfrm>
          <a:off x="0" y="73066"/>
          <a:ext cx="9124122" cy="10231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Palatino Linotype" panose="02040502050505030304" pitchFamily="18" charset="0"/>
            </a:rPr>
            <a:t>Alla borde vara med</a:t>
          </a:r>
        </a:p>
      </dsp:txBody>
      <dsp:txXfrm>
        <a:off x="49947" y="123013"/>
        <a:ext cx="9024228" cy="923270"/>
      </dsp:txXfrm>
    </dsp:sp>
    <dsp:sp modelId="{A7F44B02-C6C7-46C6-BCD0-ECB16775A8E2}">
      <dsp:nvSpPr>
        <dsp:cNvPr id="0" name=""/>
        <dsp:cNvSpPr/>
      </dsp:nvSpPr>
      <dsp:spPr>
        <a:xfrm>
          <a:off x="0" y="1165351"/>
          <a:ext cx="9124122" cy="10231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Palatino Linotype" panose="02040502050505030304" pitchFamily="18" charset="0"/>
            </a:rPr>
            <a:t>Under våren genomfördes en rundfråga till alla distrikt med frågan </a:t>
          </a:r>
        </a:p>
      </dsp:txBody>
      <dsp:txXfrm>
        <a:off x="49947" y="1215298"/>
        <a:ext cx="9024228" cy="923270"/>
      </dsp:txXfrm>
    </dsp:sp>
    <dsp:sp modelId="{618E597F-101E-4E3B-BE36-FC3669A1F697}">
      <dsp:nvSpPr>
        <dsp:cNvPr id="0" name=""/>
        <dsp:cNvSpPr/>
      </dsp:nvSpPr>
      <dsp:spPr>
        <a:xfrm>
          <a:off x="0" y="2188516"/>
          <a:ext cx="9124122" cy="1366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9691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>
              <a:latin typeface="Palatino Linotype" panose="02040502050505030304" pitchFamily="18" charset="0"/>
            </a:rPr>
            <a:t>Hur många föreningar finns i distriktet?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>
              <a:latin typeface="Palatino Linotype" panose="02040502050505030304" pitchFamily="18" charset="0"/>
            </a:rPr>
            <a:t>Hur många av föreningarna säljer </a:t>
          </a:r>
          <a:r>
            <a:rPr lang="en-US" sz="1900" b="1" kern="1200" dirty="0">
              <a:latin typeface="Palatino Linotype" panose="02040502050505030304" pitchFamily="18" charset="0"/>
            </a:rPr>
            <a:t>inte </a:t>
          </a:r>
          <a:r>
            <a:rPr lang="en-US" sz="1900" kern="1200" dirty="0">
              <a:latin typeface="Palatino Linotype" panose="02040502050505030304" pitchFamily="18" charset="0"/>
            </a:rPr>
            <a:t>PRO Trippelskrapet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b="1" kern="1200" dirty="0">
              <a:latin typeface="Palatino Linotype" panose="02040502050505030304" pitchFamily="18" charset="0"/>
            </a:rPr>
            <a:t>Resultat: av 1121 föreningar är det 286 föreningar (26 %) som inte säljer PRO Trippelskrapet</a:t>
          </a:r>
        </a:p>
      </dsp:txBody>
      <dsp:txXfrm>
        <a:off x="0" y="2188516"/>
        <a:ext cx="9124122" cy="1366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</cdr:x>
      <cdr:y>0.55686</cdr:y>
    </cdr:from>
    <cdr:to>
      <cdr:x>0.72754</cdr:x>
      <cdr:y>0.64201</cdr:y>
    </cdr:to>
    <cdr:sp macro="" textlink="">
      <cdr:nvSpPr>
        <cdr:cNvPr id="2" name="textruta 1">
          <a:extLst xmlns:a="http://schemas.openxmlformats.org/drawingml/2006/main">
            <a:ext uri="{FF2B5EF4-FFF2-40B4-BE49-F238E27FC236}">
              <a16:creationId xmlns:a16="http://schemas.microsoft.com/office/drawing/2014/main" id="{185CC7DF-44D9-CA00-7586-4047AD2B4214}"/>
            </a:ext>
          </a:extLst>
        </cdr:cNvPr>
        <cdr:cNvSpPr txBox="1"/>
      </cdr:nvSpPr>
      <cdr:spPr>
        <a:xfrm xmlns:a="http://schemas.openxmlformats.org/drawingml/2006/main">
          <a:off x="3429000" y="2794883"/>
          <a:ext cx="1560443" cy="4273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100" dirty="0"/>
            <a:t>Prenumeration 74 %</a:t>
          </a:r>
        </a:p>
      </cdr:txBody>
    </cdr:sp>
  </cdr:relSizeAnchor>
  <cdr:relSizeAnchor xmlns:cdr="http://schemas.openxmlformats.org/drawingml/2006/chartDrawing">
    <cdr:from>
      <cdr:x>0.36667</cdr:x>
      <cdr:y>0.15728</cdr:y>
    </cdr:from>
    <cdr:to>
      <cdr:x>0.5</cdr:x>
      <cdr:y>0.22065</cdr:y>
    </cdr:to>
    <cdr:sp macro="" textlink="">
      <cdr:nvSpPr>
        <cdr:cNvPr id="3" name="textruta 2">
          <a:extLst xmlns:a="http://schemas.openxmlformats.org/drawingml/2006/main">
            <a:ext uri="{FF2B5EF4-FFF2-40B4-BE49-F238E27FC236}">
              <a16:creationId xmlns:a16="http://schemas.microsoft.com/office/drawing/2014/main" id="{6AF1E4D3-58C0-00D1-D94F-2458AA7F874D}"/>
            </a:ext>
          </a:extLst>
        </cdr:cNvPr>
        <cdr:cNvSpPr txBox="1"/>
      </cdr:nvSpPr>
      <cdr:spPr>
        <a:xfrm xmlns:a="http://schemas.openxmlformats.org/drawingml/2006/main">
          <a:off x="2514600" y="789388"/>
          <a:ext cx="914400" cy="3180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100" dirty="0"/>
            <a:t>Ombud 9 %</a:t>
          </a:r>
        </a:p>
      </cdr:txBody>
    </cdr:sp>
  </cdr:relSizeAnchor>
  <cdr:relSizeAnchor xmlns:cdr="http://schemas.openxmlformats.org/drawingml/2006/chartDrawing">
    <cdr:from>
      <cdr:x>0.19285</cdr:x>
      <cdr:y>0.34299</cdr:y>
    </cdr:from>
    <cdr:to>
      <cdr:x>0.41894</cdr:x>
      <cdr:y>0.43606</cdr:y>
    </cdr:to>
    <cdr:sp macro="" textlink="">
      <cdr:nvSpPr>
        <cdr:cNvPr id="4" name="textruta 3">
          <a:extLst xmlns:a="http://schemas.openxmlformats.org/drawingml/2006/main">
            <a:ext uri="{FF2B5EF4-FFF2-40B4-BE49-F238E27FC236}">
              <a16:creationId xmlns:a16="http://schemas.microsoft.com/office/drawing/2014/main" id="{5CB76129-FAD1-6253-D879-FBBB2BF74651}"/>
            </a:ext>
          </a:extLst>
        </cdr:cNvPr>
        <cdr:cNvSpPr txBox="1"/>
      </cdr:nvSpPr>
      <cdr:spPr>
        <a:xfrm xmlns:a="http://schemas.openxmlformats.org/drawingml/2006/main">
          <a:off x="1322567" y="1721457"/>
          <a:ext cx="1550505" cy="4671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100" dirty="0"/>
            <a:t>Organisation 17%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8187E6-44DC-EB73-89E2-DAE3F21554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5F6025D-6719-7E8E-222D-C9B630145E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0CBDA16-3965-CA69-DAFC-3C897552D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2726-09D9-41C0-B7D9-EF0E01999DE1}" type="datetimeFigureOut">
              <a:rPr lang="sv-SE" smtClean="0"/>
              <a:t>2023-08-23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B0E4FAD-22CA-398D-B302-73068DB40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66D52BA-8EA2-C647-5E70-7018685D1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66329-2E91-4CE7-9DD0-8C1CA449BA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4207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B075BC-3778-8A6E-FABA-2562109DC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70D9744-DCA4-CC59-A9D0-A3580DCCB8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C5235C1-EDA8-EA8C-03D0-99BBFAF1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2726-09D9-41C0-B7D9-EF0E01999DE1}" type="datetimeFigureOut">
              <a:rPr lang="sv-SE" smtClean="0"/>
              <a:t>2023-08-23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A1D9D83-B444-633D-D95D-197B2EE66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DA85CEB-388A-7BEE-9E77-FF4BF171D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66329-2E91-4CE7-9DD0-8C1CA449BA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1543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5E9BBDE5-E5FC-8A1F-5CCD-008D9DBC06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8986021-4D08-0D8A-B964-1E636E9284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12E6776-5406-5D56-3A4A-FC89F0EF4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2726-09D9-41C0-B7D9-EF0E01999DE1}" type="datetimeFigureOut">
              <a:rPr lang="sv-SE" smtClean="0"/>
              <a:t>2023-08-23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3DF100D-A9FA-C1E7-DE08-BC35CC3D8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037B06-2CE9-9776-3C99-28BAC2794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66329-2E91-4CE7-9DD0-8C1CA449BA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6756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07C2A1-0D70-972E-CDBD-635A124E1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BCC3A6C-7919-54E5-7F12-19E3108F2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149D9FC-063C-0DE7-4DCC-42AC7340D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2726-09D9-41C0-B7D9-EF0E01999DE1}" type="datetimeFigureOut">
              <a:rPr lang="sv-SE" smtClean="0"/>
              <a:t>2023-08-23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3740EB5-D40F-9B1E-BD1B-C86B79F3D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9EC4300-FDD9-F7A2-22C8-A2F5F0C17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66329-2E91-4CE7-9DD0-8C1CA449BA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9230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5ADF2F-AE9C-84A9-F243-05C8CFCB1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730E187-9A1F-593C-4C2B-12C8A70B2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562EB52-D32A-F144-4ED3-1896459B1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2726-09D9-41C0-B7D9-EF0E01999DE1}" type="datetimeFigureOut">
              <a:rPr lang="sv-SE" smtClean="0"/>
              <a:t>2023-08-23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66EBBEF-AB37-182A-A487-DBDE5ED70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267EBF2-359F-7906-B94F-6EC2A20AF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66329-2E91-4CE7-9DD0-8C1CA449BA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455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520D78-A8B5-13E6-DA66-0B6FB94B4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8F60CAD-28F3-8A3A-36B5-F1C693CEE1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8C1CC98-A4FC-1E15-352F-F9AEBEAB91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14DC63C-930F-1711-178E-816D5F6E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2726-09D9-41C0-B7D9-EF0E01999DE1}" type="datetimeFigureOut">
              <a:rPr lang="sv-SE" smtClean="0"/>
              <a:t>2023-08-23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E34DD31-162A-4ADE-237C-EA90EDF08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5EFCCC5-4781-8F4A-71C6-42A012D91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66329-2E91-4CE7-9DD0-8C1CA449BA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856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A719F4-1316-7332-E789-A49EB9DF8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147BBE3-4B54-F17F-6D0B-A7752722D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6FCB9BA-CF4D-E992-C849-2332FD94C3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DBF55E7-9E8C-4F87-4EB8-06AC3D6F0A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19C0FC5-31EF-D4A1-D7A8-4349FF7490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9D82990-2A27-1DD1-DF26-2B557ACA1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2726-09D9-41C0-B7D9-EF0E01999DE1}" type="datetimeFigureOut">
              <a:rPr lang="sv-SE" smtClean="0"/>
              <a:t>2023-08-23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472FD41-34A5-ED07-F6DE-B66F6BA02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A2A4FC-D861-A56F-D68C-171841F0A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66329-2E91-4CE7-9DD0-8C1CA449BA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7020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6F0288-7842-24D2-2DE0-EA14D0163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A007619-A808-2FEC-D1C9-A74A24677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2726-09D9-41C0-B7D9-EF0E01999DE1}" type="datetimeFigureOut">
              <a:rPr lang="sv-SE" smtClean="0"/>
              <a:t>2023-08-23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F7B2501-B850-18AC-CFF2-CAB859AB2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40D49A7-F73B-6589-D019-485A4D597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66329-2E91-4CE7-9DD0-8C1CA449BA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475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047A8726-C97F-19C9-A0DA-0AAB874F4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2726-09D9-41C0-B7D9-EF0E01999DE1}" type="datetimeFigureOut">
              <a:rPr lang="sv-SE" smtClean="0"/>
              <a:t>2023-08-23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8B14CF7-6D75-A25D-6E35-18883DE7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C0E06F7-27CD-7B42-638E-34953D56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66329-2E91-4CE7-9DD0-8C1CA449BA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1819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C29457-A092-0731-63C4-4675C03D1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A0268B-160F-A041-FE15-AC7992AC7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BBBC236-1A06-71DC-1895-8509E08479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FDED2F9-98D8-6F8F-552B-E618F33D1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2726-09D9-41C0-B7D9-EF0E01999DE1}" type="datetimeFigureOut">
              <a:rPr lang="sv-SE" smtClean="0"/>
              <a:t>2023-08-23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314AFCD-E215-CF2B-E03D-6A1D14DF1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E1B0F31-5549-BC56-EBBD-484439795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66329-2E91-4CE7-9DD0-8C1CA449BA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7481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345DEC-10FD-66A8-7208-2DA762907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CBBD630-A3AC-5A64-E660-0BD66537B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38F2F0C-11E2-5FAB-A1A7-8A553A589B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9685AAC-B556-DE39-FBB1-4ACDC8192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2726-09D9-41C0-B7D9-EF0E01999DE1}" type="datetimeFigureOut">
              <a:rPr lang="sv-SE" smtClean="0"/>
              <a:t>2023-08-23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38F4A66-A2D8-C121-79E6-E0A6455BC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0A2CEFF-AB5C-2EDB-8571-301E477D5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66329-2E91-4CE7-9DD0-8C1CA449BA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2651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5208604-C1FB-2CB3-6887-FA16AEF22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E315053-E245-EEB2-9D01-F94AA579F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19BA9AE-62D8-9704-259D-995E53A90D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12726-09D9-41C0-B7D9-EF0E01999DE1}" type="datetimeFigureOut">
              <a:rPr lang="sv-SE" smtClean="0"/>
              <a:t>2023-08-23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E38B3A2-48C0-AF7F-479A-BBF397FFDA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E6378D2-AD17-8797-2E2E-16E71AF7A0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66329-2E91-4CE7-9DD0-8C1CA449BA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4492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3D6EC93-F369-413E-AA67-5D4104161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Bildobjekt 3" descr="En bild som visar text, Blomsterskötsel, växt, Floral art&#10;&#10;Automatiskt genererad beskrivning">
            <a:extLst>
              <a:ext uri="{FF2B5EF4-FFF2-40B4-BE49-F238E27FC236}">
                <a16:creationId xmlns:a16="http://schemas.microsoft.com/office/drawing/2014/main" id="{96E13677-4194-92B8-F0F8-B52466269B5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18" r="19756"/>
          <a:stretch/>
        </p:blipFill>
        <p:spPr>
          <a:xfrm>
            <a:off x="5752193" y="10"/>
            <a:ext cx="6439807" cy="6857989"/>
          </a:xfrm>
          <a:custGeom>
            <a:avLst/>
            <a:gdLst/>
            <a:ahLst/>
            <a:cxnLst/>
            <a:rect l="l" t="t" r="r" b="b"/>
            <a:pathLst>
              <a:path w="6439807" h="6857999">
                <a:moveTo>
                  <a:pt x="752157" y="6118149"/>
                </a:moveTo>
                <a:cubicBezTo>
                  <a:pt x="745608" y="6124102"/>
                  <a:pt x="737987" y="6129341"/>
                  <a:pt x="730938" y="6133722"/>
                </a:cubicBezTo>
                <a:cubicBezTo>
                  <a:pt x="723794" y="6138152"/>
                  <a:pt x="718448" y="6143474"/>
                  <a:pt x="714778" y="6149379"/>
                </a:cubicBezTo>
                <a:lnTo>
                  <a:pt x="709303" y="6166562"/>
                </a:lnTo>
                <a:lnTo>
                  <a:pt x="714778" y="6149380"/>
                </a:lnTo>
                <a:cubicBezTo>
                  <a:pt x="718448" y="6143474"/>
                  <a:pt x="723794" y="6138152"/>
                  <a:pt x="730938" y="6133723"/>
                </a:cubicBezTo>
                <a:cubicBezTo>
                  <a:pt x="737987" y="6129341"/>
                  <a:pt x="745608" y="6124102"/>
                  <a:pt x="752157" y="6118149"/>
                </a:cubicBezTo>
                <a:close/>
                <a:moveTo>
                  <a:pt x="844000" y="4941372"/>
                </a:moveTo>
                <a:lnTo>
                  <a:pt x="840670" y="4950868"/>
                </a:lnTo>
                <a:lnTo>
                  <a:pt x="830985" y="4991382"/>
                </a:lnTo>
                <a:lnTo>
                  <a:pt x="840670" y="4950869"/>
                </a:lnTo>
                <a:close/>
                <a:moveTo>
                  <a:pt x="840061" y="4749807"/>
                </a:moveTo>
                <a:cubicBezTo>
                  <a:pt x="852197" y="4762827"/>
                  <a:pt x="853054" y="4781365"/>
                  <a:pt x="854768" y="4799797"/>
                </a:cubicBezTo>
                <a:cubicBezTo>
                  <a:pt x="853054" y="4781365"/>
                  <a:pt x="852197" y="4762826"/>
                  <a:pt x="840061" y="4749807"/>
                </a:cubicBezTo>
                <a:close/>
                <a:moveTo>
                  <a:pt x="822263" y="4543185"/>
                </a:moveTo>
                <a:lnTo>
                  <a:pt x="816857" y="4557091"/>
                </a:lnTo>
                <a:cubicBezTo>
                  <a:pt x="805236" y="4573618"/>
                  <a:pt x="796449" y="4588275"/>
                  <a:pt x="790493" y="4602021"/>
                </a:cubicBezTo>
                <a:cubicBezTo>
                  <a:pt x="796449" y="4588275"/>
                  <a:pt x="805236" y="4573618"/>
                  <a:pt x="816857" y="4557092"/>
                </a:cubicBezTo>
                <a:cubicBezTo>
                  <a:pt x="819238" y="4553662"/>
                  <a:pt x="821286" y="4548281"/>
                  <a:pt x="822263" y="4543185"/>
                </a:cubicBezTo>
                <a:close/>
                <a:moveTo>
                  <a:pt x="356045" y="2819253"/>
                </a:moveTo>
                <a:lnTo>
                  <a:pt x="344401" y="2827483"/>
                </a:lnTo>
                <a:lnTo>
                  <a:pt x="344399" y="2827486"/>
                </a:lnTo>
                <a:lnTo>
                  <a:pt x="325551" y="2842392"/>
                </a:lnTo>
                <a:lnTo>
                  <a:pt x="315896" y="2861156"/>
                </a:lnTo>
                <a:lnTo>
                  <a:pt x="344399" y="2827486"/>
                </a:lnTo>
                <a:lnTo>
                  <a:pt x="344401" y="2827484"/>
                </a:lnTo>
                <a:close/>
                <a:moveTo>
                  <a:pt x="425699" y="1974015"/>
                </a:moveTo>
                <a:cubicBezTo>
                  <a:pt x="427224" y="1991685"/>
                  <a:pt x="433462" y="2008497"/>
                  <a:pt x="449941" y="2023547"/>
                </a:cubicBezTo>
                <a:cubicBezTo>
                  <a:pt x="441702" y="2016020"/>
                  <a:pt x="436022" y="2008056"/>
                  <a:pt x="432213" y="1999763"/>
                </a:cubicBezTo>
                <a:close/>
                <a:moveTo>
                  <a:pt x="442893" y="1768838"/>
                </a:moveTo>
                <a:cubicBezTo>
                  <a:pt x="451656" y="1779981"/>
                  <a:pt x="453942" y="1790986"/>
                  <a:pt x="452275" y="1801558"/>
                </a:cubicBezTo>
                <a:lnTo>
                  <a:pt x="451495" y="1785412"/>
                </a:lnTo>
                <a:cubicBezTo>
                  <a:pt x="450037" y="1779948"/>
                  <a:pt x="447274" y="1774411"/>
                  <a:pt x="442893" y="1768838"/>
                </a:cubicBezTo>
                <a:close/>
                <a:moveTo>
                  <a:pt x="333304" y="520953"/>
                </a:moveTo>
                <a:cubicBezTo>
                  <a:pt x="333742" y="528850"/>
                  <a:pt x="335479" y="536547"/>
                  <a:pt x="337867" y="544146"/>
                </a:cubicBezTo>
                <a:lnTo>
                  <a:pt x="340032" y="549926"/>
                </a:lnTo>
                <a:lnTo>
                  <a:pt x="340448" y="551717"/>
                </a:lnTo>
                <a:lnTo>
                  <a:pt x="346286" y="566616"/>
                </a:lnTo>
                <a:lnTo>
                  <a:pt x="346338" y="566754"/>
                </a:lnTo>
                <a:lnTo>
                  <a:pt x="352655" y="583595"/>
                </a:lnTo>
                <a:lnTo>
                  <a:pt x="359451" y="612658"/>
                </a:lnTo>
                <a:cubicBezTo>
                  <a:pt x="358988" y="604728"/>
                  <a:pt x="357231" y="597005"/>
                  <a:pt x="354829" y="589388"/>
                </a:cubicBezTo>
                <a:lnTo>
                  <a:pt x="352655" y="583595"/>
                </a:lnTo>
                <a:lnTo>
                  <a:pt x="352236" y="581804"/>
                </a:lnTo>
                <a:lnTo>
                  <a:pt x="346286" y="566616"/>
                </a:lnTo>
                <a:lnTo>
                  <a:pt x="340032" y="549926"/>
                </a:lnTo>
                <a:close/>
                <a:moveTo>
                  <a:pt x="384407" y="268794"/>
                </a:moveTo>
                <a:lnTo>
                  <a:pt x="387837" y="328017"/>
                </a:lnTo>
                <a:cubicBezTo>
                  <a:pt x="389527" y="318646"/>
                  <a:pt x="389932" y="309031"/>
                  <a:pt x="389283" y="299164"/>
                </a:cubicBezTo>
                <a:cubicBezTo>
                  <a:pt x="388634" y="289296"/>
                  <a:pt x="386932" y="279176"/>
                  <a:pt x="384407" y="268794"/>
                </a:cubicBezTo>
                <a:close/>
                <a:moveTo>
                  <a:pt x="66991" y="0"/>
                </a:moveTo>
                <a:lnTo>
                  <a:pt x="6439807" y="0"/>
                </a:lnTo>
                <a:lnTo>
                  <a:pt x="6439807" y="6857999"/>
                </a:lnTo>
                <a:lnTo>
                  <a:pt x="149318" y="6857999"/>
                </a:lnTo>
                <a:lnTo>
                  <a:pt x="149318" y="6857457"/>
                </a:lnTo>
                <a:lnTo>
                  <a:pt x="22079" y="6857457"/>
                </a:lnTo>
                <a:lnTo>
                  <a:pt x="26851" y="6796804"/>
                </a:lnTo>
                <a:cubicBezTo>
                  <a:pt x="32162" y="6777207"/>
                  <a:pt x="39591" y="6758011"/>
                  <a:pt x="44354" y="6738388"/>
                </a:cubicBezTo>
                <a:cubicBezTo>
                  <a:pt x="48736" y="6720103"/>
                  <a:pt x="58832" y="6702955"/>
                  <a:pt x="67214" y="6685617"/>
                </a:cubicBezTo>
                <a:cubicBezTo>
                  <a:pt x="83217" y="6652472"/>
                  <a:pt x="73120" y="6617036"/>
                  <a:pt x="77310" y="6583128"/>
                </a:cubicBezTo>
                <a:cubicBezTo>
                  <a:pt x="78646" y="6572269"/>
                  <a:pt x="80168" y="6561411"/>
                  <a:pt x="82837" y="6550742"/>
                </a:cubicBezTo>
                <a:cubicBezTo>
                  <a:pt x="89885" y="6521593"/>
                  <a:pt x="95981" y="6491874"/>
                  <a:pt x="105698" y="6463490"/>
                </a:cubicBezTo>
                <a:cubicBezTo>
                  <a:pt x="116555" y="6431292"/>
                  <a:pt x="131034" y="6400429"/>
                  <a:pt x="146085" y="6363664"/>
                </a:cubicBezTo>
                <a:cubicBezTo>
                  <a:pt x="142274" y="6350899"/>
                  <a:pt x="131986" y="6331277"/>
                  <a:pt x="131034" y="6311084"/>
                </a:cubicBezTo>
                <a:cubicBezTo>
                  <a:pt x="127795" y="6246121"/>
                  <a:pt x="145512" y="6185351"/>
                  <a:pt x="173519" y="6127247"/>
                </a:cubicBezTo>
                <a:cubicBezTo>
                  <a:pt x="181900" y="6109530"/>
                  <a:pt x="187424" y="6090477"/>
                  <a:pt x="195616" y="6072569"/>
                </a:cubicBezTo>
                <a:cubicBezTo>
                  <a:pt x="198472" y="6066284"/>
                  <a:pt x="204569" y="6058092"/>
                  <a:pt x="210287" y="6056948"/>
                </a:cubicBezTo>
                <a:cubicBezTo>
                  <a:pt x="243432" y="6050282"/>
                  <a:pt x="242862" y="6025515"/>
                  <a:pt x="244766" y="5999796"/>
                </a:cubicBezTo>
                <a:cubicBezTo>
                  <a:pt x="247051" y="5969124"/>
                  <a:pt x="252386" y="5938836"/>
                  <a:pt x="256958" y="5908355"/>
                </a:cubicBezTo>
                <a:cubicBezTo>
                  <a:pt x="257530" y="5904353"/>
                  <a:pt x="261530" y="5900735"/>
                  <a:pt x="264199" y="5897114"/>
                </a:cubicBezTo>
                <a:cubicBezTo>
                  <a:pt x="268199" y="5891590"/>
                  <a:pt x="274296" y="5886447"/>
                  <a:pt x="275818" y="5880348"/>
                </a:cubicBezTo>
                <a:cubicBezTo>
                  <a:pt x="283249" y="5849107"/>
                  <a:pt x="289535" y="5817674"/>
                  <a:pt x="296393" y="5786239"/>
                </a:cubicBezTo>
                <a:cubicBezTo>
                  <a:pt x="297919" y="5779191"/>
                  <a:pt x="299822" y="5771953"/>
                  <a:pt x="302870" y="5765474"/>
                </a:cubicBezTo>
                <a:cubicBezTo>
                  <a:pt x="305728" y="5759378"/>
                  <a:pt x="310682" y="5754234"/>
                  <a:pt x="313730" y="5748136"/>
                </a:cubicBezTo>
                <a:cubicBezTo>
                  <a:pt x="321921" y="5731564"/>
                  <a:pt x="329541" y="5714607"/>
                  <a:pt x="338685" y="5695178"/>
                </a:cubicBezTo>
                <a:cubicBezTo>
                  <a:pt x="321541" y="5684320"/>
                  <a:pt x="331258" y="5669647"/>
                  <a:pt x="339449" y="5651360"/>
                </a:cubicBezTo>
                <a:cubicBezTo>
                  <a:pt x="347831" y="5632691"/>
                  <a:pt x="350497" y="5611164"/>
                  <a:pt x="353546" y="5590590"/>
                </a:cubicBezTo>
                <a:cubicBezTo>
                  <a:pt x="359070" y="5552869"/>
                  <a:pt x="362499" y="5514957"/>
                  <a:pt x="367451" y="5477239"/>
                </a:cubicBezTo>
                <a:cubicBezTo>
                  <a:pt x="368595" y="5469236"/>
                  <a:pt x="370690" y="5460092"/>
                  <a:pt x="375454" y="5453995"/>
                </a:cubicBezTo>
                <a:cubicBezTo>
                  <a:pt x="407459" y="5412276"/>
                  <a:pt x="416411" y="5361598"/>
                  <a:pt x="413366" y="5313403"/>
                </a:cubicBezTo>
                <a:cubicBezTo>
                  <a:pt x="411078" y="5275491"/>
                  <a:pt x="409363" y="5238343"/>
                  <a:pt x="412601" y="5200813"/>
                </a:cubicBezTo>
                <a:cubicBezTo>
                  <a:pt x="412793" y="5197955"/>
                  <a:pt x="412411" y="5194145"/>
                  <a:pt x="410887" y="5192051"/>
                </a:cubicBezTo>
                <a:cubicBezTo>
                  <a:pt x="400791" y="5179097"/>
                  <a:pt x="400029" y="5165570"/>
                  <a:pt x="398315" y="5148995"/>
                </a:cubicBezTo>
                <a:cubicBezTo>
                  <a:pt x="395837" y="5125562"/>
                  <a:pt x="397553" y="5104036"/>
                  <a:pt x="401743" y="5082317"/>
                </a:cubicBezTo>
                <a:cubicBezTo>
                  <a:pt x="404791" y="5066505"/>
                  <a:pt x="411078" y="5050504"/>
                  <a:pt x="419080" y="5036405"/>
                </a:cubicBezTo>
                <a:cubicBezTo>
                  <a:pt x="430320" y="5016785"/>
                  <a:pt x="434701" y="4997922"/>
                  <a:pt x="419841" y="4979253"/>
                </a:cubicBezTo>
                <a:cubicBezTo>
                  <a:pt x="404029" y="4959061"/>
                  <a:pt x="409553" y="4936201"/>
                  <a:pt x="408983" y="4913909"/>
                </a:cubicBezTo>
                <a:cubicBezTo>
                  <a:pt x="408791" y="4904195"/>
                  <a:pt x="409174" y="4893907"/>
                  <a:pt x="406697" y="4884572"/>
                </a:cubicBezTo>
                <a:cubicBezTo>
                  <a:pt x="399647" y="4857522"/>
                  <a:pt x="388978" y="4831420"/>
                  <a:pt x="384216" y="4803988"/>
                </a:cubicBezTo>
                <a:cubicBezTo>
                  <a:pt x="381551" y="4788747"/>
                  <a:pt x="386312" y="4771793"/>
                  <a:pt x="389741" y="4755980"/>
                </a:cubicBezTo>
                <a:cubicBezTo>
                  <a:pt x="393361" y="4739978"/>
                  <a:pt x="398885" y="4724167"/>
                  <a:pt x="404601" y="4708734"/>
                </a:cubicBezTo>
                <a:cubicBezTo>
                  <a:pt x="408411" y="4698258"/>
                  <a:pt x="412031" y="4686828"/>
                  <a:pt x="418889" y="4678445"/>
                </a:cubicBezTo>
                <a:cubicBezTo>
                  <a:pt x="434510" y="4659393"/>
                  <a:pt x="437178" y="4639772"/>
                  <a:pt x="428986" y="4617291"/>
                </a:cubicBezTo>
                <a:cubicBezTo>
                  <a:pt x="427651" y="4613864"/>
                  <a:pt x="427651" y="4609863"/>
                  <a:pt x="427462" y="4606053"/>
                </a:cubicBezTo>
                <a:cubicBezTo>
                  <a:pt x="423462" y="4545086"/>
                  <a:pt x="420984" y="4484127"/>
                  <a:pt x="414888" y="4423545"/>
                </a:cubicBezTo>
                <a:cubicBezTo>
                  <a:pt x="412411" y="4398972"/>
                  <a:pt x="401553" y="4375349"/>
                  <a:pt x="394695" y="4351154"/>
                </a:cubicBezTo>
                <a:cubicBezTo>
                  <a:pt x="393361" y="4346201"/>
                  <a:pt x="391265" y="4340674"/>
                  <a:pt x="392218" y="4335722"/>
                </a:cubicBezTo>
                <a:cubicBezTo>
                  <a:pt x="401743" y="4281810"/>
                  <a:pt x="387837" y="4231324"/>
                  <a:pt x="369547" y="4181603"/>
                </a:cubicBezTo>
                <a:cubicBezTo>
                  <a:pt x="367642" y="4176461"/>
                  <a:pt x="368214" y="4170174"/>
                  <a:pt x="368595" y="4164458"/>
                </a:cubicBezTo>
                <a:cubicBezTo>
                  <a:pt x="369928" y="4148453"/>
                  <a:pt x="376597" y="4131119"/>
                  <a:pt x="372597" y="4116641"/>
                </a:cubicBezTo>
                <a:cubicBezTo>
                  <a:pt x="361545" y="4078159"/>
                  <a:pt x="348211" y="4040058"/>
                  <a:pt x="331447" y="4003861"/>
                </a:cubicBezTo>
                <a:cubicBezTo>
                  <a:pt x="314493" y="3967091"/>
                  <a:pt x="300203" y="3932993"/>
                  <a:pt x="317350" y="3890891"/>
                </a:cubicBezTo>
                <a:cubicBezTo>
                  <a:pt x="324589" y="3872985"/>
                  <a:pt x="319445" y="3849362"/>
                  <a:pt x="317541" y="3828785"/>
                </a:cubicBezTo>
                <a:cubicBezTo>
                  <a:pt x="316016" y="3813737"/>
                  <a:pt x="307442" y="3799258"/>
                  <a:pt x="307442" y="3784397"/>
                </a:cubicBezTo>
                <a:cubicBezTo>
                  <a:pt x="307442" y="3744770"/>
                  <a:pt x="297346" y="3709529"/>
                  <a:pt x="276771" y="3675238"/>
                </a:cubicBezTo>
                <a:cubicBezTo>
                  <a:pt x="268770" y="3661899"/>
                  <a:pt x="274105" y="3641134"/>
                  <a:pt x="272009" y="3623799"/>
                </a:cubicBezTo>
                <a:cubicBezTo>
                  <a:pt x="269533" y="3605509"/>
                  <a:pt x="267247" y="3586653"/>
                  <a:pt x="261721" y="3569124"/>
                </a:cubicBezTo>
                <a:cubicBezTo>
                  <a:pt x="247242" y="3523785"/>
                  <a:pt x="230859" y="3479015"/>
                  <a:pt x="215618" y="3433866"/>
                </a:cubicBezTo>
                <a:cubicBezTo>
                  <a:pt x="203045" y="3396719"/>
                  <a:pt x="212952" y="3360139"/>
                  <a:pt x="218285" y="3323372"/>
                </a:cubicBezTo>
                <a:cubicBezTo>
                  <a:pt x="221716" y="3300319"/>
                  <a:pt x="229907" y="3278795"/>
                  <a:pt x="217715" y="3252885"/>
                </a:cubicBezTo>
                <a:cubicBezTo>
                  <a:pt x="206093" y="3228119"/>
                  <a:pt x="208761" y="3196686"/>
                  <a:pt x="202474" y="3168870"/>
                </a:cubicBezTo>
                <a:cubicBezTo>
                  <a:pt x="197141" y="3145436"/>
                  <a:pt x="188566" y="3122770"/>
                  <a:pt x="180184" y="3100099"/>
                </a:cubicBezTo>
                <a:cubicBezTo>
                  <a:pt x="168753" y="3069235"/>
                  <a:pt x="156753" y="3038756"/>
                  <a:pt x="162468" y="3005035"/>
                </a:cubicBezTo>
                <a:cubicBezTo>
                  <a:pt x="168946" y="2966742"/>
                  <a:pt x="144561" y="2940455"/>
                  <a:pt x="128367" y="2910353"/>
                </a:cubicBezTo>
                <a:cubicBezTo>
                  <a:pt x="117318" y="2889587"/>
                  <a:pt x="109126" y="2866918"/>
                  <a:pt x="102267" y="2844248"/>
                </a:cubicBezTo>
                <a:cubicBezTo>
                  <a:pt x="93313" y="2813958"/>
                  <a:pt x="87978" y="2782716"/>
                  <a:pt x="79217" y="2752235"/>
                </a:cubicBezTo>
                <a:cubicBezTo>
                  <a:pt x="66072" y="2706131"/>
                  <a:pt x="55784" y="2659455"/>
                  <a:pt x="63024" y="2611450"/>
                </a:cubicBezTo>
                <a:cubicBezTo>
                  <a:pt x="66262" y="2589352"/>
                  <a:pt x="66072" y="2568774"/>
                  <a:pt x="61307" y="2546678"/>
                </a:cubicBezTo>
                <a:cubicBezTo>
                  <a:pt x="53497" y="2510483"/>
                  <a:pt x="52545" y="2473333"/>
                  <a:pt x="23399" y="2444184"/>
                </a:cubicBezTo>
                <a:cubicBezTo>
                  <a:pt x="13111" y="2433897"/>
                  <a:pt x="10446" y="2415420"/>
                  <a:pt x="5110" y="2400369"/>
                </a:cubicBezTo>
                <a:cubicBezTo>
                  <a:pt x="-1178" y="2383032"/>
                  <a:pt x="2062" y="2370270"/>
                  <a:pt x="20352" y="2360933"/>
                </a:cubicBezTo>
                <a:cubicBezTo>
                  <a:pt x="28541" y="2356744"/>
                  <a:pt x="36543" y="2344741"/>
                  <a:pt x="37878" y="2335405"/>
                </a:cubicBezTo>
                <a:cubicBezTo>
                  <a:pt x="41877" y="2307402"/>
                  <a:pt x="35972" y="2281683"/>
                  <a:pt x="23017" y="2254633"/>
                </a:cubicBezTo>
                <a:cubicBezTo>
                  <a:pt x="10825" y="2229296"/>
                  <a:pt x="12159" y="2197670"/>
                  <a:pt x="7395" y="2168903"/>
                </a:cubicBezTo>
                <a:cubicBezTo>
                  <a:pt x="5681" y="2158712"/>
                  <a:pt x="3062" y="2148519"/>
                  <a:pt x="871" y="2138304"/>
                </a:cubicBezTo>
                <a:lnTo>
                  <a:pt x="0" y="2131532"/>
                </a:lnTo>
                <a:lnTo>
                  <a:pt x="0" y="2072225"/>
                </a:lnTo>
                <a:lnTo>
                  <a:pt x="251" y="2069340"/>
                </a:lnTo>
                <a:cubicBezTo>
                  <a:pt x="2061" y="2056600"/>
                  <a:pt x="4156" y="2043835"/>
                  <a:pt x="5299" y="2030977"/>
                </a:cubicBezTo>
                <a:cubicBezTo>
                  <a:pt x="7203" y="2010974"/>
                  <a:pt x="6442" y="1990589"/>
                  <a:pt x="8729" y="1970586"/>
                </a:cubicBezTo>
                <a:cubicBezTo>
                  <a:pt x="10446" y="1954202"/>
                  <a:pt x="14826" y="1938009"/>
                  <a:pt x="18445" y="1921817"/>
                </a:cubicBezTo>
                <a:cubicBezTo>
                  <a:pt x="19779" y="1915912"/>
                  <a:pt x="24922" y="1910004"/>
                  <a:pt x="24161" y="1904673"/>
                </a:cubicBezTo>
                <a:cubicBezTo>
                  <a:pt x="15970" y="1851709"/>
                  <a:pt x="52545" y="1813610"/>
                  <a:pt x="68738" y="1768838"/>
                </a:cubicBezTo>
                <a:cubicBezTo>
                  <a:pt x="85885" y="1721785"/>
                  <a:pt x="112174" y="1676253"/>
                  <a:pt x="104364" y="1623675"/>
                </a:cubicBezTo>
                <a:cubicBezTo>
                  <a:pt x="99601" y="1591859"/>
                  <a:pt x="88551" y="1561189"/>
                  <a:pt x="81883" y="1529563"/>
                </a:cubicBezTo>
                <a:cubicBezTo>
                  <a:pt x="79597" y="1518324"/>
                  <a:pt x="79979" y="1505751"/>
                  <a:pt x="82264" y="1494509"/>
                </a:cubicBezTo>
                <a:cubicBezTo>
                  <a:pt x="92744" y="1440216"/>
                  <a:pt x="94267" y="1386684"/>
                  <a:pt x="77120" y="1333341"/>
                </a:cubicBezTo>
                <a:cubicBezTo>
                  <a:pt x="74262" y="1324198"/>
                  <a:pt x="71597" y="1314483"/>
                  <a:pt x="71597" y="1304955"/>
                </a:cubicBezTo>
                <a:cubicBezTo>
                  <a:pt x="71597" y="1252757"/>
                  <a:pt x="75597" y="1201512"/>
                  <a:pt x="94267" y="1151600"/>
                </a:cubicBezTo>
                <a:cubicBezTo>
                  <a:pt x="100554" y="1134834"/>
                  <a:pt x="96553" y="1114449"/>
                  <a:pt x="98078" y="1095972"/>
                </a:cubicBezTo>
                <a:cubicBezTo>
                  <a:pt x="99409" y="1078826"/>
                  <a:pt x="99981" y="1061298"/>
                  <a:pt x="104364" y="1044725"/>
                </a:cubicBezTo>
                <a:cubicBezTo>
                  <a:pt x="110839" y="1020529"/>
                  <a:pt x="111601" y="998052"/>
                  <a:pt x="105887" y="973095"/>
                </a:cubicBezTo>
                <a:cubicBezTo>
                  <a:pt x="100554" y="949281"/>
                  <a:pt x="103220" y="923562"/>
                  <a:pt x="103029" y="898797"/>
                </a:cubicBezTo>
                <a:cubicBezTo>
                  <a:pt x="102839" y="871173"/>
                  <a:pt x="102649" y="843552"/>
                  <a:pt x="103601" y="815929"/>
                </a:cubicBezTo>
                <a:cubicBezTo>
                  <a:pt x="103981" y="804877"/>
                  <a:pt x="111601" y="792306"/>
                  <a:pt x="108553" y="783158"/>
                </a:cubicBezTo>
                <a:cubicBezTo>
                  <a:pt x="98267" y="753633"/>
                  <a:pt x="110649" y="724104"/>
                  <a:pt x="105127" y="694576"/>
                </a:cubicBezTo>
                <a:cubicBezTo>
                  <a:pt x="102267" y="680096"/>
                  <a:pt x="110078" y="663713"/>
                  <a:pt x="110839" y="648092"/>
                </a:cubicBezTo>
                <a:cubicBezTo>
                  <a:pt x="112174" y="622564"/>
                  <a:pt x="111601" y="597037"/>
                  <a:pt x="111983" y="571508"/>
                </a:cubicBezTo>
                <a:cubicBezTo>
                  <a:pt x="112174" y="563125"/>
                  <a:pt x="112936" y="554933"/>
                  <a:pt x="113318" y="546552"/>
                </a:cubicBezTo>
                <a:cubicBezTo>
                  <a:pt x="113697" y="539121"/>
                  <a:pt x="115411" y="531310"/>
                  <a:pt x="114081" y="524262"/>
                </a:cubicBezTo>
                <a:cubicBezTo>
                  <a:pt x="109315" y="498733"/>
                  <a:pt x="101505" y="473587"/>
                  <a:pt x="98457" y="447870"/>
                </a:cubicBezTo>
                <a:cubicBezTo>
                  <a:pt x="95792" y="425581"/>
                  <a:pt x="99409" y="402529"/>
                  <a:pt x="97505" y="380050"/>
                </a:cubicBezTo>
                <a:cubicBezTo>
                  <a:pt x="94267" y="340425"/>
                  <a:pt x="88551" y="300800"/>
                  <a:pt x="84930" y="261173"/>
                </a:cubicBezTo>
                <a:cubicBezTo>
                  <a:pt x="84168" y="252600"/>
                  <a:pt x="88934" y="243648"/>
                  <a:pt x="89314" y="234883"/>
                </a:cubicBezTo>
                <a:cubicBezTo>
                  <a:pt x="90266" y="207450"/>
                  <a:pt x="90457" y="180017"/>
                  <a:pt x="91027" y="152584"/>
                </a:cubicBezTo>
                <a:cubicBezTo>
                  <a:pt x="91218" y="136963"/>
                  <a:pt x="90647" y="121150"/>
                  <a:pt x="92361" y="105718"/>
                </a:cubicBezTo>
                <a:cubicBezTo>
                  <a:pt x="94647" y="85336"/>
                  <a:pt x="98078" y="66857"/>
                  <a:pt x="83217" y="47806"/>
                </a:cubicBezTo>
                <a:cubicBezTo>
                  <a:pt x="77453" y="40471"/>
                  <a:pt x="73691" y="32636"/>
                  <a:pt x="71207" y="24480"/>
                </a:cubicBezTo>
                <a:close/>
              </a:path>
            </a:pathLst>
          </a:custGeom>
          <a:effectLst>
            <a:outerShdw blurRad="381000" dist="152400" dir="10800000" algn="tr" rotWithShape="0">
              <a:prstClr val="black">
                <a:alpha val="10000"/>
              </a:prstClr>
            </a:outerShdw>
          </a:effec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4EA04677-6B2C-40F4-975C-ED91965527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32356" y="0"/>
            <a:ext cx="874718" cy="6857455"/>
            <a:chOff x="5632356" y="0"/>
            <a:chExt cx="874718" cy="6857455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1ABE2E-F19F-4BD3-B0FA-8A2D8885B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6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8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8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86D0F14-D449-4833-830D-A382829E2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8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7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7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7" name="Rubrik 1">
            <a:extLst>
              <a:ext uri="{FF2B5EF4-FFF2-40B4-BE49-F238E27FC236}">
                <a16:creationId xmlns:a16="http://schemas.microsoft.com/office/drawing/2014/main" id="{9355264C-DC89-C4C8-7FA0-3DBFFF1108E6}"/>
              </a:ext>
            </a:extLst>
          </p:cNvPr>
          <p:cNvSpPr txBox="1">
            <a:spLocks/>
          </p:cNvSpPr>
          <p:nvPr/>
        </p:nvSpPr>
        <p:spPr>
          <a:xfrm>
            <a:off x="878842" y="718061"/>
            <a:ext cx="4394200" cy="13234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4000" b="1" dirty="0" err="1">
                <a:solidFill>
                  <a:schemeClr val="bg1"/>
                </a:solidFill>
              </a:rPr>
              <a:t>Första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stjärnvinsten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8" name="Underrubrik 2">
            <a:extLst>
              <a:ext uri="{FF2B5EF4-FFF2-40B4-BE49-F238E27FC236}">
                <a16:creationId xmlns:a16="http://schemas.microsoft.com/office/drawing/2014/main" id="{BC8F109C-B952-9A30-0C30-AD5B24EC779D}"/>
              </a:ext>
            </a:extLst>
          </p:cNvPr>
          <p:cNvSpPr txBox="1">
            <a:spLocks/>
          </p:cNvSpPr>
          <p:nvPr/>
        </p:nvSpPr>
        <p:spPr>
          <a:xfrm>
            <a:off x="878842" y="2222709"/>
            <a:ext cx="4394200" cy="2454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>
                <a:solidFill>
                  <a:schemeClr val="bg1">
                    <a:alpha val="80000"/>
                  </a:schemeClr>
                </a:solidFill>
              </a:rPr>
              <a:t>Torsdag den 27 April skrapades den första Stjärnvinsten</a:t>
            </a:r>
          </a:p>
        </p:txBody>
      </p:sp>
    </p:spTree>
    <p:extLst>
      <p:ext uri="{BB962C8B-B14F-4D97-AF65-F5344CB8AC3E}">
        <p14:creationId xmlns:p14="http://schemas.microsoft.com/office/powerpoint/2010/main" val="1912935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A4E7F312-15A1-EF52-7DDC-17C7BB9BAF9F}"/>
              </a:ext>
            </a:extLst>
          </p:cNvPr>
          <p:cNvSpPr txBox="1"/>
          <p:nvPr/>
        </p:nvSpPr>
        <p:spPr>
          <a:xfrm>
            <a:off x="1200150" y="1567954"/>
            <a:ext cx="9829799" cy="33563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Grunden är att Trippelskrapet är PRO:s eget lotteri. Allt överskott går tillbaka till PRO. Det innebär att alla i PRO får del av det totala överskottet och eftersom alla får del borde verkligen alla vara med och sälja lotter.</a:t>
            </a:r>
            <a:endParaRPr lang="sv-SE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E5EBBCE-E098-062A-4592-011F444515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15" y="101802"/>
            <a:ext cx="1229785" cy="630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45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>
            <a:extLst>
              <a:ext uri="{FF2B5EF4-FFF2-40B4-BE49-F238E27FC236}">
                <a16:creationId xmlns:a16="http://schemas.microsoft.com/office/drawing/2014/main" id="{CE6B2770-39EC-E3AF-CB9B-64D096264A55}"/>
              </a:ext>
            </a:extLst>
          </p:cNvPr>
          <p:cNvSpPr txBox="1"/>
          <p:nvPr/>
        </p:nvSpPr>
        <p:spPr>
          <a:xfrm>
            <a:off x="1806271" y="4691270"/>
            <a:ext cx="8686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latin typeface="Palatino Linotype" panose="02040502050505030304" pitchFamily="18" charset="0"/>
              </a:rPr>
              <a:t>Under Träffen den 14 – 15 november för distriktens lotteriansvariga kommer vi att genomföra en Workshop vars mål är en lista på vad vi tillsammans kan göra</a:t>
            </a:r>
            <a:r>
              <a:rPr lang="sv-SE" dirty="0">
                <a:latin typeface="Palatino Linotype" panose="02040502050505030304" pitchFamily="18" charset="0"/>
              </a:rPr>
              <a:t>.</a:t>
            </a:r>
          </a:p>
          <a:p>
            <a:endParaRPr lang="sv-SE" dirty="0">
              <a:latin typeface="Palatino Linotype" panose="02040502050505030304" pitchFamily="18" charset="0"/>
            </a:endParaRPr>
          </a:p>
          <a:p>
            <a:endParaRPr lang="sv-SE" dirty="0"/>
          </a:p>
          <a:p>
            <a:endParaRPr lang="sv-SE" dirty="0">
              <a:latin typeface="Palatino Linotype" panose="02040502050505030304" pitchFamily="18" charset="0"/>
            </a:endParaRPr>
          </a:p>
          <a:p>
            <a:endParaRPr lang="sv-SE" sz="4000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7604D12-07FB-FCAF-15B9-F5960B2831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15" y="101802"/>
            <a:ext cx="1229785" cy="630048"/>
          </a:xfrm>
          <a:prstGeom prst="rect">
            <a:avLst/>
          </a:prstGeom>
        </p:spPr>
      </p:pic>
      <p:graphicFrame>
        <p:nvGraphicFramePr>
          <p:cNvPr id="14" name="textruta 3">
            <a:extLst>
              <a:ext uri="{FF2B5EF4-FFF2-40B4-BE49-F238E27FC236}">
                <a16:creationId xmlns:a16="http://schemas.microsoft.com/office/drawing/2014/main" id="{230F703D-6EA3-CA44-AAD1-67996EB7D9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9454080"/>
              </p:ext>
            </p:extLst>
          </p:nvPr>
        </p:nvGraphicFramePr>
        <p:xfrm>
          <a:off x="1540565" y="934278"/>
          <a:ext cx="9124122" cy="36277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01937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text, Blomsterskötsel, växt, Snittblommor&#10;&#10;Automatiskt genererad beskrivning">
            <a:extLst>
              <a:ext uri="{FF2B5EF4-FFF2-40B4-BE49-F238E27FC236}">
                <a16:creationId xmlns:a16="http://schemas.microsoft.com/office/drawing/2014/main" id="{20EE51A7-6FC1-5AE9-6242-3712A18295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6999" y="85725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644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4">
            <a:extLst>
              <a:ext uri="{FF2B5EF4-FFF2-40B4-BE49-F238E27FC236}">
                <a16:creationId xmlns:a16="http://schemas.microsoft.com/office/drawing/2014/main" id="{D9E5DF1B-FAD9-AC16-98A7-2F90628206DD}"/>
              </a:ext>
            </a:extLst>
          </p:cNvPr>
          <p:cNvSpPr txBox="1"/>
          <p:nvPr/>
        </p:nvSpPr>
        <p:spPr>
          <a:xfrm>
            <a:off x="3500143" y="203933"/>
            <a:ext cx="42329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4400" b="1" dirty="0"/>
              <a:t>Högvinster </a:t>
            </a:r>
          </a:p>
        </p:txBody>
      </p:sp>
      <p:pic>
        <p:nvPicPr>
          <p:cNvPr id="5" name="table">
            <a:extLst>
              <a:ext uri="{FF2B5EF4-FFF2-40B4-BE49-F238E27FC236}">
                <a16:creationId xmlns:a16="http://schemas.microsoft.com/office/drawing/2014/main" id="{EB29C9D0-4296-61ED-5315-261A360A32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230" y="1452461"/>
            <a:ext cx="4168075" cy="994517"/>
          </a:xfrm>
          <a:prstGeom prst="rect">
            <a:avLst/>
          </a:prstGeom>
        </p:spPr>
      </p:pic>
      <p:pic>
        <p:nvPicPr>
          <p:cNvPr id="6" name="table">
            <a:extLst>
              <a:ext uri="{FF2B5EF4-FFF2-40B4-BE49-F238E27FC236}">
                <a16:creationId xmlns:a16="http://schemas.microsoft.com/office/drawing/2014/main" id="{C29829AC-33C7-5F55-905F-402E4B789A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697" y="2911934"/>
            <a:ext cx="4157944" cy="845462"/>
          </a:xfrm>
          <a:prstGeom prst="rect">
            <a:avLst/>
          </a:prstGeom>
        </p:spPr>
      </p:pic>
      <p:pic>
        <p:nvPicPr>
          <p:cNvPr id="7" name="table">
            <a:extLst>
              <a:ext uri="{FF2B5EF4-FFF2-40B4-BE49-F238E27FC236}">
                <a16:creationId xmlns:a16="http://schemas.microsoft.com/office/drawing/2014/main" id="{70DDC6DF-4B31-5159-1592-A589344294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6707" y="4188455"/>
            <a:ext cx="4157944" cy="2465612"/>
          </a:xfrm>
          <a:prstGeom prst="rect">
            <a:avLst/>
          </a:prstGeom>
        </p:spPr>
      </p:pic>
      <p:pic>
        <p:nvPicPr>
          <p:cNvPr id="8" name="table">
            <a:extLst>
              <a:ext uri="{FF2B5EF4-FFF2-40B4-BE49-F238E27FC236}">
                <a16:creationId xmlns:a16="http://schemas.microsoft.com/office/drawing/2014/main" id="{2530694A-037E-6F79-C79D-0FA003ABF78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11514" y="1452461"/>
            <a:ext cx="4260255" cy="4101930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B814DBBC-03C9-6380-7E8D-A5038ADC8917}"/>
              </a:ext>
            </a:extLst>
          </p:cNvPr>
          <p:cNvSpPr txBox="1"/>
          <p:nvPr/>
        </p:nvSpPr>
        <p:spPr>
          <a:xfrm>
            <a:off x="615409" y="2552175"/>
            <a:ext cx="3854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Månadsvinst 10 000 kr/ månad i 1 år</a:t>
            </a:r>
          </a:p>
        </p:txBody>
      </p:sp>
      <p:sp>
        <p:nvSpPr>
          <p:cNvPr id="10" name="textruta 12">
            <a:extLst>
              <a:ext uri="{FF2B5EF4-FFF2-40B4-BE49-F238E27FC236}">
                <a16:creationId xmlns:a16="http://schemas.microsoft.com/office/drawing/2014/main" id="{7D40A641-48EE-E480-85EE-80EDA3A5C8E6}"/>
              </a:ext>
            </a:extLst>
          </p:cNvPr>
          <p:cNvSpPr txBox="1"/>
          <p:nvPr/>
        </p:nvSpPr>
        <p:spPr>
          <a:xfrm>
            <a:off x="2826707" y="3793044"/>
            <a:ext cx="4157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Vinst 25 000 + 15 000 kr = 40 000 kr</a:t>
            </a:r>
          </a:p>
        </p:txBody>
      </p:sp>
      <p:sp>
        <p:nvSpPr>
          <p:cNvPr id="11" name="textruta 13">
            <a:extLst>
              <a:ext uri="{FF2B5EF4-FFF2-40B4-BE49-F238E27FC236}">
                <a16:creationId xmlns:a16="http://schemas.microsoft.com/office/drawing/2014/main" id="{0996CB41-BA9A-7A05-EF10-02EF4FB182C7}"/>
              </a:ext>
            </a:extLst>
          </p:cNvPr>
          <p:cNvSpPr txBox="1"/>
          <p:nvPr/>
        </p:nvSpPr>
        <p:spPr>
          <a:xfrm>
            <a:off x="7511514" y="1128919"/>
            <a:ext cx="3735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	Vinst 10 000 kr</a:t>
            </a:r>
          </a:p>
        </p:txBody>
      </p:sp>
      <p:pic>
        <p:nvPicPr>
          <p:cNvPr id="12" name="Bildobjekt 11" descr="En bild som visar Teckensnitt, Grafik, grafisk design, logotyp&#10;&#10;Automatiskt genererad beskrivning">
            <a:extLst>
              <a:ext uri="{FF2B5EF4-FFF2-40B4-BE49-F238E27FC236}">
                <a16:creationId xmlns:a16="http://schemas.microsoft.com/office/drawing/2014/main" id="{11888D1B-E35F-9B46-AF88-30AF4B114C8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8698" y="1244469"/>
            <a:ext cx="1243125" cy="1202509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DFE7D789-25BC-3F16-01BB-488527290CD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76584" y="2769421"/>
            <a:ext cx="1355239" cy="994517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C2A603B0-9E74-954F-7F16-514C32708FC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15" y="101802"/>
            <a:ext cx="1229785" cy="630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868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E392D938-F805-724B-3449-A4ECC9645A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13" y="1038225"/>
            <a:ext cx="9324975" cy="478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9D83DF6F-3DDD-90FB-B2E9-B3C374BB25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15" y="101802"/>
            <a:ext cx="1229785" cy="630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349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C7C8DE6-5A25-5BB2-4E27-2CFC4A0781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0034006"/>
              </p:ext>
            </p:extLst>
          </p:nvPr>
        </p:nvGraphicFramePr>
        <p:xfrm>
          <a:off x="2215763" y="524786"/>
          <a:ext cx="6858000" cy="5019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1" name="Bildobjekt 10">
            <a:extLst>
              <a:ext uri="{FF2B5EF4-FFF2-40B4-BE49-F238E27FC236}">
                <a16:creationId xmlns:a16="http://schemas.microsoft.com/office/drawing/2014/main" id="{231B0C40-2B9B-C72F-750A-089A6342C9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75" y="0"/>
            <a:ext cx="1229785" cy="630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962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B11050C5-0DED-708B-2C56-A7571CF569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235" y="121980"/>
            <a:ext cx="10108565" cy="6250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CB94A831-44D4-3D89-E7F6-FBA81A1356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75" y="0"/>
            <a:ext cx="1229785" cy="630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626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951A4C68-3F02-1F53-6730-947CDA10DC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8" y="0"/>
            <a:ext cx="110918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DA6806C-5318-21F7-C0A8-2D1FF4CC1C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15" y="101802"/>
            <a:ext cx="1229785" cy="630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284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7EEC7AC3-A4AC-DEB0-A137-CE6FCF6915D4}"/>
              </a:ext>
            </a:extLst>
          </p:cNvPr>
          <p:cNvSpPr txBox="1"/>
          <p:nvPr/>
        </p:nvSpPr>
        <p:spPr>
          <a:xfrm>
            <a:off x="1178533" y="345440"/>
            <a:ext cx="95707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b="1" dirty="0"/>
              <a:t>              Överskott 2020 - 2022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287F72FA-C1CB-DE46-DDE4-78CD6A6DA1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394" y="984869"/>
            <a:ext cx="8815212" cy="5527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97514D49-6DFC-A380-CDCB-3395100642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15" y="101802"/>
            <a:ext cx="1229785" cy="630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148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7FFA0D41-059F-5AB0-1BB3-84410221F2AE}"/>
              </a:ext>
            </a:extLst>
          </p:cNvPr>
          <p:cNvSpPr txBox="1"/>
          <p:nvPr/>
        </p:nvSpPr>
        <p:spPr>
          <a:xfrm>
            <a:off x="1046746" y="586822"/>
            <a:ext cx="3560252" cy="1645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Utveckling 2015 - 2022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D49F2267-B361-CF49-B4A7-54FA91462607}"/>
              </a:ext>
            </a:extLst>
          </p:cNvPr>
          <p:cNvSpPr txBox="1"/>
          <p:nvPr/>
        </p:nvSpPr>
        <p:spPr>
          <a:xfrm>
            <a:off x="5351164" y="586822"/>
            <a:ext cx="6002636" cy="1645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Mål 2023: 2 lotter/medlem eller 530 000 lotter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FFA6F609-093D-C672-00A2-8594814925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795" y="101802"/>
            <a:ext cx="1229785" cy="630048"/>
          </a:xfrm>
          <a:prstGeom prst="rect">
            <a:avLst/>
          </a:prstGeom>
        </p:spPr>
      </p:pic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632487FF-A2D8-22BF-24CB-2ABB956B99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067651"/>
              </p:ext>
            </p:extLst>
          </p:nvPr>
        </p:nvGraphicFramePr>
        <p:xfrm>
          <a:off x="969485" y="2734056"/>
          <a:ext cx="10341425" cy="3483866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1223519">
                  <a:extLst>
                    <a:ext uri="{9D8B030D-6E8A-4147-A177-3AD203B41FA5}">
                      <a16:colId xmlns:a16="http://schemas.microsoft.com/office/drawing/2014/main" val="2159101584"/>
                    </a:ext>
                  </a:extLst>
                </a:gridCol>
                <a:gridCol w="1134828">
                  <a:extLst>
                    <a:ext uri="{9D8B030D-6E8A-4147-A177-3AD203B41FA5}">
                      <a16:colId xmlns:a16="http://schemas.microsoft.com/office/drawing/2014/main" val="3939660726"/>
                    </a:ext>
                  </a:extLst>
                </a:gridCol>
                <a:gridCol w="1134829">
                  <a:extLst>
                    <a:ext uri="{9D8B030D-6E8A-4147-A177-3AD203B41FA5}">
                      <a16:colId xmlns:a16="http://schemas.microsoft.com/office/drawing/2014/main" val="2679960787"/>
                    </a:ext>
                  </a:extLst>
                </a:gridCol>
                <a:gridCol w="1134828">
                  <a:extLst>
                    <a:ext uri="{9D8B030D-6E8A-4147-A177-3AD203B41FA5}">
                      <a16:colId xmlns:a16="http://schemas.microsoft.com/office/drawing/2014/main" val="2420214171"/>
                    </a:ext>
                  </a:extLst>
                </a:gridCol>
                <a:gridCol w="1208705">
                  <a:extLst>
                    <a:ext uri="{9D8B030D-6E8A-4147-A177-3AD203B41FA5}">
                      <a16:colId xmlns:a16="http://schemas.microsoft.com/office/drawing/2014/main" val="2137702757"/>
                    </a:ext>
                  </a:extLst>
                </a:gridCol>
                <a:gridCol w="1134828">
                  <a:extLst>
                    <a:ext uri="{9D8B030D-6E8A-4147-A177-3AD203B41FA5}">
                      <a16:colId xmlns:a16="http://schemas.microsoft.com/office/drawing/2014/main" val="2170105025"/>
                    </a:ext>
                  </a:extLst>
                </a:gridCol>
                <a:gridCol w="1100231">
                  <a:extLst>
                    <a:ext uri="{9D8B030D-6E8A-4147-A177-3AD203B41FA5}">
                      <a16:colId xmlns:a16="http://schemas.microsoft.com/office/drawing/2014/main" val="962454475"/>
                    </a:ext>
                  </a:extLst>
                </a:gridCol>
                <a:gridCol w="1134828">
                  <a:extLst>
                    <a:ext uri="{9D8B030D-6E8A-4147-A177-3AD203B41FA5}">
                      <a16:colId xmlns:a16="http://schemas.microsoft.com/office/drawing/2014/main" val="1324933014"/>
                    </a:ext>
                  </a:extLst>
                </a:gridCol>
                <a:gridCol w="1134829">
                  <a:extLst>
                    <a:ext uri="{9D8B030D-6E8A-4147-A177-3AD203B41FA5}">
                      <a16:colId xmlns:a16="http://schemas.microsoft.com/office/drawing/2014/main" val="913019385"/>
                    </a:ext>
                  </a:extLst>
                </a:gridCol>
              </a:tblGrid>
              <a:tr h="635587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1300" b="1" u="none" strike="noStrike" cap="all" spc="6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v-SE" sz="1300" b="1" i="0" u="none" strike="noStrike" cap="all" spc="6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7" marR="6897" marT="99310" marB="9931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300" b="1" u="none" strike="noStrike" cap="all" spc="60">
                          <a:solidFill>
                            <a:schemeClr val="tx1"/>
                          </a:solidFill>
                          <a:effectLst/>
                        </a:rPr>
                        <a:t>2015</a:t>
                      </a:r>
                      <a:endParaRPr lang="sv-SE" sz="1300" b="1" i="0" u="none" strike="noStrike" cap="all" spc="6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7" marR="6897" marT="99310" marB="9931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sv-SE" sz="1300" b="1" u="none" strike="noStrike" cap="all" spc="6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 rtl="0" fontAlgn="ctr"/>
                      <a:r>
                        <a:rPr lang="sv-SE" sz="1300" b="1" u="none" strike="noStrike" cap="all" spc="6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sv-SE" sz="1300" b="1" i="0" u="none" strike="noStrike" cap="all" spc="6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7" marR="6897" marT="99310" marB="9931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sv-SE" sz="1300" b="1" u="none" strike="noStrike" cap="all" spc="6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 rtl="0" fontAlgn="ctr"/>
                      <a:r>
                        <a:rPr lang="sv-SE" sz="1300" b="1" u="none" strike="noStrike" cap="all" spc="6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sv-SE" sz="1300" b="1" i="0" u="none" strike="noStrike" cap="all" spc="6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7" marR="6897" marT="99310" marB="9931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sv-SE" sz="1300" b="1" u="none" strike="noStrike" cap="all" spc="6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 rtl="0" fontAlgn="ctr"/>
                      <a:r>
                        <a:rPr lang="sv-SE" sz="1300" b="1" u="none" strike="noStrike" cap="all" spc="6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sv-SE" sz="1300" b="1" i="0" u="none" strike="noStrike" cap="all" spc="6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7" marR="6897" marT="99310" marB="9931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300" b="1" u="none" strike="noStrike" cap="all" spc="6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  <a:endParaRPr lang="sv-SE" sz="1300" b="1" i="0" u="none" strike="noStrike" cap="all" spc="6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7" marR="6897" marT="99310" marB="9931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300" b="1" u="none" strike="noStrike" cap="all" spc="6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  <a:endParaRPr lang="sv-SE" sz="1300" b="1" i="0" u="none" strike="noStrike" cap="all" spc="6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7" marR="6897" marT="99310" marB="9931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sv-SE" sz="1300" b="1" u="none" strike="noStrike" cap="all" spc="6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 rtl="0" fontAlgn="ctr"/>
                      <a:r>
                        <a:rPr lang="sv-SE" sz="1300" b="1" u="none" strike="noStrike" cap="all" spc="60">
                          <a:solidFill>
                            <a:schemeClr val="tx1"/>
                          </a:solidFill>
                          <a:effectLst/>
                        </a:rPr>
                        <a:t>2021</a:t>
                      </a:r>
                      <a:endParaRPr lang="sv-SE" sz="1300" b="1" i="0" u="none" strike="noStrike" cap="all" spc="6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7" marR="6897" marT="99310" marB="9931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300" b="1" u="none" strike="noStrike" cap="all" spc="60">
                          <a:solidFill>
                            <a:schemeClr val="tx1"/>
                          </a:solidFill>
                          <a:effectLst/>
                        </a:rPr>
                        <a:t>2022</a:t>
                      </a:r>
                      <a:endParaRPr lang="sv-SE" sz="1300" b="1" i="0" u="none" strike="noStrike" cap="all" spc="6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7" marR="6897" marT="99310" marB="9931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355477"/>
                  </a:ext>
                </a:extLst>
              </a:tr>
              <a:tr h="67558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Sålda lotter</a:t>
                      </a:r>
                      <a:endParaRPr lang="sv-SE" sz="17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7" marR="6897" marT="6897" marB="99310" anchor="ctr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sv-SE" sz="1700" u="none" strike="noStrike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 rtl="0" fontAlgn="ctr"/>
                      <a:r>
                        <a:rPr lang="sv-SE" sz="1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516 140</a:t>
                      </a:r>
                      <a:endParaRPr lang="sv-SE" sz="17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7" marR="6897" marT="6897" marB="9931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sv-SE" sz="1700" u="none" strike="noStrike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 rtl="0" fontAlgn="ctr"/>
                      <a:r>
                        <a:rPr lang="sv-SE" sz="1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531 394</a:t>
                      </a:r>
                      <a:endParaRPr lang="sv-SE" sz="17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7" marR="6897" marT="6897" marB="9931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sv-SE" sz="1700" u="none" strike="noStrike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 rtl="0" fontAlgn="ctr"/>
                      <a:r>
                        <a:rPr lang="sv-SE" sz="1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574 788</a:t>
                      </a:r>
                      <a:endParaRPr lang="sv-SE" sz="17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7" marR="6897" marT="6897" marB="9931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sv-SE" sz="1700" u="none" strike="noStrike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 rtl="0" fontAlgn="ctr"/>
                      <a:r>
                        <a:rPr lang="sv-SE" sz="1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551 532</a:t>
                      </a:r>
                      <a:endParaRPr lang="sv-SE" sz="17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7" marR="6897" marT="6897" marB="9931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611 783</a:t>
                      </a:r>
                      <a:endParaRPr lang="sv-SE" sz="17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7" marR="6897" marT="6897" marB="9931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354 640</a:t>
                      </a:r>
                      <a:endParaRPr lang="sv-SE" sz="17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7" marR="6897" marT="6897" marB="9931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415 085</a:t>
                      </a:r>
                      <a:endParaRPr lang="sv-SE" sz="17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7" marR="6897" marT="6897" marB="9931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sv-SE" sz="1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r" rtl="0" fontAlgn="ctr"/>
                      <a:r>
                        <a:rPr lang="sv-SE" sz="17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469 591</a:t>
                      </a:r>
                    </a:p>
                  </a:txBody>
                  <a:tcPr marL="6897" marR="6897" marT="6897" marB="9931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1959712"/>
                  </a:ext>
                </a:extLst>
              </a:tr>
              <a:tr h="67558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Försäljning</a:t>
                      </a:r>
                      <a:endParaRPr lang="sv-SE" sz="1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7" marR="6897" marT="6897" marB="9931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sv-SE" sz="1700" u="none" strike="noStrike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 rtl="0" fontAlgn="ctr"/>
                      <a:r>
                        <a:rPr lang="sv-SE" sz="1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12 903 500</a:t>
                      </a:r>
                      <a:endParaRPr lang="sv-SE" sz="1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7" marR="6897" marT="6897" marB="9931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sv-SE" sz="1700" u="none" strike="noStrike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 rtl="0" fontAlgn="ctr"/>
                      <a:r>
                        <a:rPr lang="sv-SE" sz="1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13 284 850</a:t>
                      </a:r>
                      <a:endParaRPr lang="sv-SE" sz="1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7" marR="6897" marT="6897" marB="9931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sv-SE" sz="1700" u="none" strike="noStrike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 rtl="0" fontAlgn="ctr"/>
                      <a:r>
                        <a:rPr lang="sv-SE" sz="1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14 369 700</a:t>
                      </a:r>
                      <a:endParaRPr lang="sv-SE" sz="1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7" marR="6897" marT="6897" marB="9931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sv-SE" sz="1700" u="none" strike="noStrike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 rtl="0" fontAlgn="ctr"/>
                      <a:r>
                        <a:rPr lang="sv-SE" sz="1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13 788 300</a:t>
                      </a:r>
                      <a:endParaRPr lang="sv-SE" sz="1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7" marR="6897" marT="6897" marB="9931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sv-SE" sz="1700" u="none" strike="noStrike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 rtl="0" fontAlgn="ctr"/>
                      <a:r>
                        <a:rPr lang="sv-SE" sz="1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15 249 575</a:t>
                      </a:r>
                      <a:endParaRPr lang="sv-SE" sz="1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7" marR="6897" marT="6897" marB="9931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8 866 000</a:t>
                      </a:r>
                      <a:endParaRPr lang="sv-SE" sz="1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7" marR="6897" marT="6897" marB="9931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10 377 125</a:t>
                      </a:r>
                      <a:endParaRPr lang="sv-SE" sz="1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7" marR="6897" marT="6897" marB="9931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sv-SE" sz="1700" u="none" strike="noStrike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 rtl="0" fontAlgn="ctr"/>
                      <a:r>
                        <a:rPr lang="sv-SE" sz="1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11 739 775</a:t>
                      </a:r>
                      <a:endParaRPr lang="sv-SE" sz="1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7" marR="6897" marT="6897" marB="9931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282972"/>
                  </a:ext>
                </a:extLst>
              </a:tr>
              <a:tr h="67558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Utveckling</a:t>
                      </a:r>
                      <a:endParaRPr lang="sv-SE" sz="1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7" marR="6897" marT="6897" marB="99310" anchor="ctr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sv-SE" sz="1700" u="none" strike="noStrike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 rtl="0" fontAlgn="ctr"/>
                      <a:r>
                        <a:rPr lang="sv-SE" sz="1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−0,23%</a:t>
                      </a:r>
                      <a:endParaRPr lang="sv-SE" sz="1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7" marR="6897" marT="6897" marB="9931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sv-SE" sz="1700" u="none" strike="noStrike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 rtl="0" fontAlgn="ctr"/>
                      <a:r>
                        <a:rPr lang="sv-SE" sz="1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2,96%</a:t>
                      </a:r>
                      <a:endParaRPr lang="sv-SE" sz="1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7" marR="6897" marT="6897" marB="9931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sv-SE" sz="1700" u="none" strike="noStrike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 rtl="0" fontAlgn="ctr"/>
                      <a:r>
                        <a:rPr lang="sv-SE" sz="1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8,15%</a:t>
                      </a:r>
                      <a:endParaRPr lang="sv-SE" sz="1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7" marR="6897" marT="6897" marB="9931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sv-SE" sz="1700" u="none" strike="noStrike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 rtl="0" fontAlgn="ctr"/>
                      <a:r>
                        <a:rPr lang="sv-SE" sz="1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−4,05%</a:t>
                      </a:r>
                      <a:endParaRPr lang="sv-SE" sz="1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7" marR="6897" marT="6897" marB="9931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11%</a:t>
                      </a:r>
                      <a:endParaRPr lang="sv-SE" sz="1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7" marR="6897" marT="6897" marB="9931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-42%</a:t>
                      </a:r>
                      <a:endParaRPr lang="sv-SE" sz="1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7" marR="6897" marT="6897" marB="9931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17%</a:t>
                      </a:r>
                      <a:endParaRPr lang="sv-SE" sz="1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7" marR="6897" marT="6897" marB="9931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sv-SE" sz="1700" u="none" strike="noStrike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 rtl="0" fontAlgn="ctr"/>
                      <a:r>
                        <a:rPr lang="sv-SE" sz="1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13%</a:t>
                      </a:r>
                      <a:endParaRPr lang="sv-SE" sz="1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7" marR="6897" marT="6897" marB="9931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3974412"/>
                  </a:ext>
                </a:extLst>
              </a:tr>
              <a:tr h="410759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Provision</a:t>
                      </a:r>
                      <a:endParaRPr lang="sv-SE" sz="1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7" marR="6897" marT="6897" marB="9931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4645260</a:t>
                      </a:r>
                      <a:endParaRPr lang="sv-SE" sz="1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7" marR="6897" marT="6897" marB="9931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4782546</a:t>
                      </a:r>
                      <a:endParaRPr lang="sv-SE" sz="1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7" marR="6897" marT="6897" marB="9931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6322668</a:t>
                      </a:r>
                      <a:endParaRPr lang="sv-SE" sz="1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7" marR="6897" marT="6897" marB="9931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6066852</a:t>
                      </a:r>
                      <a:endParaRPr lang="sv-SE" sz="1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7" marR="6897" marT="6897" marB="9931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6729613</a:t>
                      </a:r>
                      <a:endParaRPr lang="sv-SE" sz="1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7" marR="6897" marT="6897" marB="9931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3901040</a:t>
                      </a:r>
                      <a:endParaRPr lang="sv-SE" sz="1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7" marR="6897" marT="6897" marB="9931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4 565 935</a:t>
                      </a:r>
                      <a:endParaRPr lang="sv-SE" sz="1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7" marR="6897" marT="6897" marB="9931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5 165 501</a:t>
                      </a:r>
                      <a:endParaRPr lang="sv-SE" sz="1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7" marR="6897" marT="6897" marB="9931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626331"/>
                  </a:ext>
                </a:extLst>
              </a:tr>
              <a:tr h="410759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Per medlem</a:t>
                      </a:r>
                      <a:endParaRPr lang="sv-SE" sz="1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7" marR="6897" marT="6897" marB="99310" anchor="ctr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1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v-SE" sz="1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7" marR="6897" marT="6897" marB="9931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1,39</a:t>
                      </a:r>
                      <a:endParaRPr lang="sv-SE" sz="1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7" marR="6897" marT="6897" marB="9931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1,51</a:t>
                      </a:r>
                      <a:endParaRPr lang="sv-SE" sz="1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7" marR="6897" marT="6897" marB="9931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1,67</a:t>
                      </a:r>
                      <a:endParaRPr lang="sv-SE" sz="1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7" marR="6897" marT="6897" marB="9931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1,92</a:t>
                      </a:r>
                      <a:endParaRPr lang="sv-SE" sz="1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7" marR="6897" marT="6897" marB="9931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1,19</a:t>
                      </a:r>
                      <a:endParaRPr lang="sv-SE" sz="1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7" marR="6897" marT="6897" marB="9931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1,48</a:t>
                      </a:r>
                      <a:endParaRPr lang="sv-SE" sz="1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7" marR="6897" marT="6897" marB="9931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17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1,77</a:t>
                      </a:r>
                      <a:endParaRPr lang="sv-SE" sz="17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7" marR="6897" marT="6897" marB="9931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1567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2663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281</Words>
  <Application>Microsoft Office PowerPoint</Application>
  <PresentationFormat>Bredbild</PresentationFormat>
  <Paragraphs>96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Palatino Linotype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Johnny Löfstrand</dc:creator>
  <cp:lastModifiedBy>Åsa Karlberg</cp:lastModifiedBy>
  <cp:revision>11</cp:revision>
  <dcterms:created xsi:type="dcterms:W3CDTF">2023-08-22T08:17:24Z</dcterms:created>
  <dcterms:modified xsi:type="dcterms:W3CDTF">2023-08-23T10:50:22Z</dcterms:modified>
</cp:coreProperties>
</file>