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8" r:id="rId5"/>
    <p:sldId id="314" r:id="rId6"/>
    <p:sldId id="325" r:id="rId7"/>
    <p:sldId id="326" r:id="rId8"/>
    <p:sldId id="360" r:id="rId9"/>
    <p:sldId id="357" r:id="rId10"/>
    <p:sldId id="353" r:id="rId11"/>
    <p:sldId id="359" r:id="rId12"/>
    <p:sldId id="356" r:id="rId13"/>
    <p:sldId id="317" r:id="rId14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C0011"/>
    <a:srgbClr val="D12520"/>
    <a:srgbClr val="CF1920"/>
    <a:srgbClr val="CF1C20"/>
    <a:srgbClr val="CD0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397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94" y="86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3AA4F-C60C-4C48-9840-99BC6F11EE4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91C5-39CE-BE4B-88DD-963493FF3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52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58EE-3312-4468-AD2D-B3CB238AA06D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E62AC-39BE-4B26-BBD8-79162F014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0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Nationella siffror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62AC-39BE-4B26-BBD8-79162F014B1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3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B9D65-180F-42C7-B106-AE6EEF0FE3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1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23107" r="2640" b="25748"/>
          <a:stretch/>
        </p:blipFill>
        <p:spPr bwMode="auto">
          <a:xfrm>
            <a:off x="0" y="0"/>
            <a:ext cx="9180511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1597820"/>
            <a:ext cx="8001000" cy="85486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457200" y="2452680"/>
            <a:ext cx="8229600" cy="4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413780" y="4309089"/>
            <a:ext cx="1932194" cy="579339"/>
          </a:xfrm>
          <a:prstGeom prst="rect">
            <a:avLst/>
          </a:prstGeom>
          <a:solidFill>
            <a:srgbClr val="DC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DC0011"/>
              </a:solidFill>
            </a:endParaRPr>
          </a:p>
        </p:txBody>
      </p:sp>
      <p:pic>
        <p:nvPicPr>
          <p:cNvPr id="11" name="Bildobjekt 10" descr="ftv_regiongavleborg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9" y="4457024"/>
            <a:ext cx="1708377" cy="2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47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38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2420"/>
            <a:ext cx="82296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29670"/>
            <a:ext cx="8229600" cy="3394472"/>
          </a:xfrm>
        </p:spPr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742950" indent="-285750">
              <a:buSzPct val="130000"/>
              <a:buFontTx/>
              <a:buBlip>
                <a:blip r:embed="rId2"/>
              </a:buBlip>
              <a:defRPr sz="1600"/>
            </a:lvl2pPr>
            <a:lvl3pPr marL="1143000" indent="-228600">
              <a:buSzPct val="130000"/>
              <a:buFontTx/>
              <a:buBlip>
                <a:blip r:embed="rId2"/>
              </a:buBlip>
              <a:defRPr sz="1600"/>
            </a:lvl3pPr>
            <a:lvl4pPr marL="1600200" indent="-228600">
              <a:buSzPct val="130000"/>
              <a:buFontTx/>
              <a:buBlip>
                <a:blip r:embed="rId2"/>
              </a:buBlip>
              <a:defRPr sz="1600"/>
            </a:lvl4pPr>
            <a:lvl5pPr marL="2057400" indent="-228600">
              <a:buSzPct val="130000"/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216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5976"/>
            <a:ext cx="82296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25791"/>
            <a:ext cx="4038600" cy="3394472"/>
          </a:xfrm>
        </p:spPr>
        <p:txBody>
          <a:bodyPr>
            <a:normAutofit/>
          </a:bodyPr>
          <a:lstStyle>
            <a:lvl1pPr marL="342900" indent="-342900">
              <a:buSzPct val="130000"/>
              <a:buFontTx/>
              <a:buBlip>
                <a:blip r:embed="rId2"/>
              </a:buBlip>
              <a:defRPr sz="2000"/>
            </a:lvl1pPr>
            <a:lvl2pPr marL="742950" indent="-285750">
              <a:buSzPct val="130000"/>
              <a:buFontTx/>
              <a:buBlip>
                <a:blip r:embed="rId2"/>
              </a:buBlip>
              <a:defRPr sz="1600"/>
            </a:lvl2pPr>
            <a:lvl3pPr marL="1143000" indent="-228600">
              <a:buSzPct val="130000"/>
              <a:buFontTx/>
              <a:buBlip>
                <a:blip r:embed="rId2"/>
              </a:buBlip>
              <a:defRPr sz="1600"/>
            </a:lvl3pPr>
            <a:lvl4pPr marL="1600200" indent="-228600">
              <a:buSzPct val="130000"/>
              <a:buFontTx/>
              <a:buBlip>
                <a:blip r:embed="rId2"/>
              </a:buBlip>
              <a:defRPr sz="1600"/>
            </a:lvl4pPr>
            <a:lvl5pPr marL="2057400" indent="-228600">
              <a:buSzPct val="130000"/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025791"/>
            <a:ext cx="4038600" cy="3394472"/>
          </a:xfrm>
        </p:spPr>
        <p:txBody>
          <a:bodyPr>
            <a:normAutofit/>
          </a:bodyPr>
          <a:lstStyle>
            <a:lvl1pPr marL="342900" indent="-342900">
              <a:buSzPct val="130000"/>
              <a:buFontTx/>
              <a:buBlip>
                <a:blip r:embed="rId2"/>
              </a:buBlip>
              <a:defRPr sz="2000"/>
            </a:lvl1pPr>
            <a:lvl2pPr marL="742950" indent="-285750">
              <a:buSzPct val="130000"/>
              <a:buFontTx/>
              <a:buBlip>
                <a:blip r:embed="rId2"/>
              </a:buBlip>
              <a:defRPr sz="1600"/>
            </a:lvl2pPr>
            <a:lvl3pPr marL="1143000" indent="-228600">
              <a:buSzPct val="130000"/>
              <a:buFontTx/>
              <a:buBlip>
                <a:blip r:embed="rId2"/>
              </a:buBlip>
              <a:defRPr sz="1600"/>
            </a:lvl3pPr>
            <a:lvl4pPr marL="1600200" indent="-228600">
              <a:buSzPct val="130000"/>
              <a:buFontTx/>
              <a:buBlip>
                <a:blip r:embed="rId2"/>
              </a:buBlip>
              <a:defRPr sz="1600"/>
            </a:lvl4pPr>
            <a:lvl5pPr marL="2057400" indent="-228600">
              <a:buSzPct val="130000"/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25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4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23107" r="2640" b="25748"/>
          <a:stretch/>
        </p:blipFill>
        <p:spPr bwMode="auto">
          <a:xfrm>
            <a:off x="0" y="0"/>
            <a:ext cx="9180511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vardeo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8430"/>
            <a:ext cx="3855872" cy="384121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13780" y="4309089"/>
            <a:ext cx="1932194" cy="579339"/>
          </a:xfrm>
          <a:prstGeom prst="rect">
            <a:avLst/>
          </a:prstGeom>
          <a:solidFill>
            <a:srgbClr val="DC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DC0011"/>
              </a:solidFill>
            </a:endParaRPr>
          </a:p>
        </p:txBody>
      </p:sp>
      <p:pic>
        <p:nvPicPr>
          <p:cNvPr id="9" name="Bildobjekt 8" descr="ftv_regiongavleborg_ne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9" y="4457024"/>
            <a:ext cx="1708377" cy="2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6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41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71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60E9-C814-274D-87CE-94EC84AF59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9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4488875"/>
            <a:ext cx="9180512" cy="654625"/>
          </a:xfrm>
          <a:prstGeom prst="rect">
            <a:avLst/>
          </a:prstGeom>
          <a:solidFill>
            <a:srgbClr val="DC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DC0011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60E9-C814-274D-87CE-94EC84AF5937}" type="datetimeFigureOut">
              <a:rPr lang="sv-SE" smtClean="0"/>
              <a:t>2020-09-23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85B6-1464-264B-B941-0E855A6222C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ftv_regiongavleborg_ne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0" y="4674107"/>
            <a:ext cx="1708377" cy="2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5" r:id="rId5"/>
    <p:sldLayoutId id="2147483651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DC0011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3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3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3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3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3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1332089"/>
            <a:ext cx="8001000" cy="1290695"/>
          </a:xfrm>
        </p:spPr>
        <p:txBody>
          <a:bodyPr>
            <a:noAutofit/>
          </a:bodyPr>
          <a:lstStyle/>
          <a:p>
            <a:pPr algn="ctr"/>
            <a:r>
              <a:rPr lang="sv-S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Tack!</a:t>
            </a:r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45678"/>
            <a:ext cx="7350656" cy="239983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Folktandvården </a:t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Gävleborg AB</a:t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september 2020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endParaRPr lang="sv-SE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6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var det som hände?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33376"/>
            <a:ext cx="8229600" cy="3190765"/>
          </a:xfrm>
        </p:spPr>
        <p:txBody>
          <a:bodyPr/>
          <a:lstStyle/>
          <a:p>
            <a:r>
              <a:rPr lang="sv-SE" dirty="0" smtClean="0"/>
              <a:t>9 mars inledde krisledningsgruppen sitt arbete.</a:t>
            </a:r>
          </a:p>
          <a:p>
            <a:r>
              <a:rPr lang="sv-SE" dirty="0" smtClean="0"/>
              <a:t>30 mars stängdes Andersberg, Järvsö och Hedesunda.</a:t>
            </a:r>
          </a:p>
          <a:p>
            <a:r>
              <a:rPr lang="sv-SE" dirty="0" smtClean="0"/>
              <a:t>20 april stängdes Edsbyn, Delsbo, Sätra, Valbo, Hofors, Ockelbo och Bomhus.</a:t>
            </a:r>
          </a:p>
          <a:p>
            <a:r>
              <a:rPr lang="sv-SE" dirty="0" smtClean="0"/>
              <a:t>13 maj – 31 augusti korttidsarbete.</a:t>
            </a:r>
          </a:p>
          <a:p>
            <a:r>
              <a:rPr lang="sv-SE" dirty="0" smtClean="0"/>
              <a:t>1 september uppstart med prioriterad tandvård.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72" y="2425442"/>
            <a:ext cx="1770682" cy="17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Varför hände det?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69420"/>
            <a:ext cx="8229600" cy="3394472"/>
          </a:xfrm>
        </p:spPr>
        <p:txBody>
          <a:bodyPr>
            <a:normAutofit/>
          </a:bodyPr>
          <a:lstStyle/>
          <a:p>
            <a:r>
              <a:rPr lang="sv-SE" dirty="0"/>
              <a:t>H</a:t>
            </a:r>
            <a:r>
              <a:rPr lang="sv-SE" dirty="0" smtClean="0"/>
              <a:t>ög sjukfrånvaro.</a:t>
            </a:r>
          </a:p>
          <a:p>
            <a:r>
              <a:rPr lang="sv-SE" dirty="0" smtClean="0"/>
              <a:t>Patienter avbokar och stolar står tomma.</a:t>
            </a:r>
          </a:p>
          <a:p>
            <a:r>
              <a:rPr lang="sv-SE" dirty="0" smtClean="0"/>
              <a:t>Brist på material.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Folkhälsomyndigheten och smittskydd.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0" y="2238786"/>
            <a:ext cx="3289955" cy="185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5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2420"/>
            <a:ext cx="8229600" cy="45719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8" y="0"/>
            <a:ext cx="8270456" cy="4306160"/>
          </a:xfrm>
        </p:spPr>
      </p:pic>
    </p:spTree>
    <p:extLst>
      <p:ext uri="{BB962C8B-B14F-4D97-AF65-F5344CB8AC3E}">
        <p14:creationId xmlns:p14="http://schemas.microsoft.com/office/powerpoint/2010/main" val="20600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8" y="63970"/>
            <a:ext cx="8069875" cy="4359899"/>
          </a:xfrm>
        </p:spPr>
      </p:pic>
    </p:spTree>
    <p:extLst>
      <p:ext uri="{BB962C8B-B14F-4D97-AF65-F5344CB8AC3E}">
        <p14:creationId xmlns:p14="http://schemas.microsoft.com/office/powerpoint/2010/main" val="32837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Vårdprioritering</a:t>
            </a:r>
          </a:p>
        </p:txBody>
      </p:sp>
      <p:sp>
        <p:nvSpPr>
          <p:cNvPr id="4" name="Högerpil 3"/>
          <p:cNvSpPr/>
          <p:nvPr/>
        </p:nvSpPr>
        <p:spPr>
          <a:xfrm>
            <a:off x="1448052" y="1246350"/>
            <a:ext cx="2948939" cy="181051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Fas 1 (start – 8 veckor) endast RÖD vård</a:t>
            </a:r>
          </a:p>
        </p:txBody>
      </p:sp>
      <p:sp>
        <p:nvSpPr>
          <p:cNvPr id="5" name="Högerpil 4"/>
          <p:cNvSpPr/>
          <p:nvPr/>
        </p:nvSpPr>
        <p:spPr>
          <a:xfrm>
            <a:off x="2834641" y="1982947"/>
            <a:ext cx="3738025" cy="18392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Fas 2 (från 4-6 veckor): finns RÖD vård kvar? Översynen ska göras mellan kliniker. </a:t>
            </a:r>
            <a:r>
              <a:rPr lang="sv-SE" sz="1350" dirty="0" err="1"/>
              <a:t>Ev</a:t>
            </a:r>
            <a:r>
              <a:rPr lang="sv-SE" sz="1350" dirty="0"/>
              <a:t> styra resurser. Övergång till ORANGE vård</a:t>
            </a:r>
          </a:p>
        </p:txBody>
      </p:sp>
      <p:sp>
        <p:nvSpPr>
          <p:cNvPr id="6" name="Högerpil 5"/>
          <p:cNvSpPr/>
          <p:nvPr/>
        </p:nvSpPr>
        <p:spPr>
          <a:xfrm>
            <a:off x="5215043" y="2862851"/>
            <a:ext cx="2866643" cy="17577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Fas 3 (från 12 v) successiv återgång till planerad verksamhet GRÖN vård</a:t>
            </a:r>
          </a:p>
        </p:txBody>
      </p:sp>
      <p:cxnSp>
        <p:nvCxnSpPr>
          <p:cNvPr id="8" name="Rak pilkoppling 7"/>
          <p:cNvCxnSpPr/>
          <p:nvPr/>
        </p:nvCxnSpPr>
        <p:spPr>
          <a:xfrm>
            <a:off x="1226128" y="3751898"/>
            <a:ext cx="4384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>
            <a:off x="1485900" y="2729433"/>
            <a:ext cx="0" cy="1092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523752" y="3741712"/>
            <a:ext cx="12730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Tidsaxel krisläge</a:t>
            </a:r>
          </a:p>
        </p:txBody>
      </p:sp>
    </p:spTree>
    <p:extLst>
      <p:ext uri="{BB962C8B-B14F-4D97-AF65-F5344CB8AC3E}">
        <p14:creationId xmlns:p14="http://schemas.microsoft.com/office/powerpoint/2010/main" val="1144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gäller för 70 år och äldre?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7340"/>
            <a:ext cx="8229600" cy="3076802"/>
          </a:xfrm>
        </p:spPr>
        <p:txBody>
          <a:bodyPr/>
          <a:lstStyle/>
          <a:p>
            <a:r>
              <a:rPr lang="sv-SE" dirty="0" smtClean="0"/>
              <a:t>Res säkert till och från tandvården.</a:t>
            </a:r>
          </a:p>
          <a:p>
            <a:r>
              <a:rPr lang="sv-SE" dirty="0" smtClean="0"/>
              <a:t>Sitt inte och vänta i väntrummet.</a:t>
            </a:r>
          </a:p>
          <a:p>
            <a:r>
              <a:rPr lang="sv-SE" dirty="0" smtClean="0"/>
              <a:t>Betalning och ny tid i behandlingsrummet.</a:t>
            </a:r>
          </a:p>
          <a:p>
            <a:r>
              <a:rPr lang="sv-SE" dirty="0" smtClean="0"/>
              <a:t>Mer behandling vid samma tillfälle.</a:t>
            </a:r>
          </a:p>
          <a:p>
            <a:r>
              <a:rPr lang="sv-SE" dirty="0" smtClean="0"/>
              <a:t>Prioriterad tandvård först.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76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670" y="727681"/>
            <a:ext cx="2085918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v_mall_ligg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DC37B5E97EBF4FAB77C939FFA1B04C" ma:contentTypeVersion="" ma:contentTypeDescription="Skapa ett nytt dokument." ma:contentTypeScope="" ma:versionID="e52ba822a533be3ab4a101c80194f3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ad473c504ffd2e3fe7d0041be902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274AD-C98D-41A0-A535-1D0975F1AE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13BB7E-0028-4FC2-88F0-4143DCA9E4C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5A20CD-C3C7-4DDD-8FD5-7BFFB960F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FTV Liggande I</Template>
  <TotalTime>1377</TotalTime>
  <Words>193</Words>
  <Application>Microsoft Office PowerPoint</Application>
  <PresentationFormat>Bildspel på skärmen (16:9)</PresentationFormat>
  <Paragraphs>28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ftv_mall_liggande</vt:lpstr>
      <vt:lpstr>PowerPoint-presentation</vt:lpstr>
      <vt:lpstr>Folktandvården  Gävleborg AB  24 september 2020          </vt:lpstr>
      <vt:lpstr>Vad var det som hände?</vt:lpstr>
      <vt:lpstr>Varför hände det?</vt:lpstr>
      <vt:lpstr>PowerPoint-presentation</vt:lpstr>
      <vt:lpstr>PowerPoint-presentation</vt:lpstr>
      <vt:lpstr>Vårdprioritering</vt:lpstr>
      <vt:lpstr>Vad gäller för 70 år och äldre?</vt:lpstr>
      <vt:lpstr>PowerPoint-presentation</vt:lpstr>
      <vt:lpstr>Tack!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Bengtsson Karin - Folktandvården Marknad</dc:creator>
  <cp:lastModifiedBy>Ulrika Weglin</cp:lastModifiedBy>
  <cp:revision>106</cp:revision>
  <cp:lastPrinted>2014-09-09T12:43:30Z</cp:lastPrinted>
  <dcterms:created xsi:type="dcterms:W3CDTF">2019-04-16T12:40:13Z</dcterms:created>
  <dcterms:modified xsi:type="dcterms:W3CDTF">2020-09-23T09:23:24Z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0x0101003ADC37B5E97EBF4FAB77C939FFA1B04C</vt:lpwstr>
  </property>
  <property fmtid="{D5CDD505-2E9C-101B-9397-08002B2CF9AE}" pid="3" name="_AdHocReviewCycleID">
    <vt:i4>-505401327</vt:i4>
  </property>
  <property fmtid="{D5CDD505-2E9C-101B-9397-08002B2CF9AE}" pid="4" name="_NewReviewCycle">
    <vt:lpwstr/>
  </property>
  <property fmtid="{D5CDD505-2E9C-101B-9397-08002B2CF9AE}" pid="5" name="_EmailSubject">
    <vt:lpwstr>Protokoll och bildspel från pensionärsrådets sammanträde 2020-09-24</vt:lpwstr>
  </property>
  <property fmtid="{D5CDD505-2E9C-101B-9397-08002B2CF9AE}" pid="6" name="_AuthorEmail">
    <vt:lpwstr>ulrika.weglin@regiongavleborg.se</vt:lpwstr>
  </property>
  <property fmtid="{D5CDD505-2E9C-101B-9397-08002B2CF9AE}" pid="7" name="_AuthorEmailDisplayName">
    <vt:lpwstr>Weglin Ulrika - KS - Kansliavdelning</vt:lpwstr>
  </property>
  <property fmtid="{D5CDD505-2E9C-101B-9397-08002B2CF9AE}" pid="8" name="_PreviousAdHocReviewCycleID">
    <vt:i4>-131599361</vt:i4>
  </property>
</Properties>
</file>