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259" r:id="rId2"/>
    <p:sldId id="261" r:id="rId3"/>
    <p:sldId id="260" r:id="rId4"/>
    <p:sldId id="280" r:id="rId5"/>
    <p:sldId id="281" r:id="rId6"/>
    <p:sldId id="262" r:id="rId7"/>
    <p:sldId id="282" r:id="rId8"/>
    <p:sldId id="283" r:id="rId9"/>
    <p:sldId id="284" r:id="rId10"/>
    <p:sldId id="285" r:id="rId11"/>
    <p:sldId id="286" r:id="rId12"/>
    <p:sldId id="269" r:id="rId13"/>
    <p:sldId id="274" r:id="rId14"/>
    <p:sldId id="275" r:id="rId15"/>
    <p:sldId id="276" r:id="rId16"/>
    <p:sldId id="277" r:id="rId17"/>
    <p:sldId id="278" r:id="rId18"/>
    <p:sldId id="279" r:id="rId19"/>
    <p:sldId id="270" r:id="rId20"/>
  </p:sldIdLst>
  <p:sldSz cx="12192000" cy="6858000"/>
  <p:notesSz cx="6858000" cy="9144000"/>
  <p:defaultText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89" autoAdjust="0"/>
  </p:normalViewPr>
  <p:slideViewPr>
    <p:cSldViewPr showGuides="1">
      <p:cViewPr varScale="1">
        <p:scale>
          <a:sx n="56" d="100"/>
          <a:sy n="56" d="100"/>
        </p:scale>
        <p:origin x="619" y="3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lg.se\Data$\Projekt\HSL\Ekonomi\Statsbidrag\Uppf&#246;ljning%20k&#246;miljarden%202020%20-%20v&#228;ntetid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lg.se\Data$\Projekt\HSL\Ekonomi\Statsbidrag\Uppf&#246;ljning%20k&#246;miljarden%202020%20-%20v&#228;ntetid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lg.se\Data$\Projekt\HSL\Ekonomi\Statsbidrag\Uppf&#246;ljning%20k&#246;miljarden%202020%20-%20v&#228;ntetid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lg.se\Data$\Projekt\HSL\Ekonomi\Statsbidrag\Uppf&#246;ljning%20k&#246;miljarden%202020%20-%20v&#228;ntetid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lg.se\Data$\Projekt\HSL\Ekonomi\Statsbidrag\Uppf&#246;ljning%20k&#246;miljarden%202020%20-%20v&#228;ntetider.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'Första besök'!$B$7</c:f>
              <c:strCache>
                <c:ptCount val="1"/>
                <c:pt idx="0">
                  <c:v>Andel väntande inom 90 dagar 2020</c:v>
                </c:pt>
              </c:strCache>
            </c:strRef>
          </c:tx>
          <c:spPr>
            <a:ln w="28575" cap="rnd">
              <a:solidFill>
                <a:schemeClr val="accent1"/>
              </a:solidFill>
              <a:round/>
            </a:ln>
            <a:effectLst/>
          </c:spPr>
          <c:marker>
            <c:symbol val="none"/>
          </c:marker>
          <c:cat>
            <c:numRef>
              <c:f>'Första besök'!$C$3:$AU$3</c:f>
              <c:numCache>
                <c:formatCode>General</c:formatCod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numCache>
            </c:numRef>
          </c:cat>
          <c:val>
            <c:numRef>
              <c:f>'Första besök'!$C$7:$AO$7</c:f>
              <c:numCache>
                <c:formatCode>0.0%</c:formatCode>
                <c:ptCount val="39"/>
                <c:pt idx="0">
                  <c:v>0.64357613469985364</c:v>
                </c:pt>
                <c:pt idx="1">
                  <c:v>0.63509444292362438</c:v>
                </c:pt>
                <c:pt idx="2">
                  <c:v>0.63317224400474148</c:v>
                </c:pt>
                <c:pt idx="3">
                  <c:v>0.63371507100320656</c:v>
                </c:pt>
                <c:pt idx="4">
                  <c:v>0.64264640143048724</c:v>
                </c:pt>
                <c:pt idx="5">
                  <c:v>0.64195541230190711</c:v>
                </c:pt>
                <c:pt idx="6">
                  <c:v>0.64082803118559006</c:v>
                </c:pt>
                <c:pt idx="7">
                  <c:v>0.64770477047704766</c:v>
                </c:pt>
                <c:pt idx="8">
                  <c:v>0.65826000181438815</c:v>
                </c:pt>
                <c:pt idx="9">
                  <c:v>0.66829976410814729</c:v>
                </c:pt>
                <c:pt idx="10">
                  <c:v>0.6659590179065904</c:v>
                </c:pt>
                <c:pt idx="11">
                  <c:v>0.6628944087465235</c:v>
                </c:pt>
                <c:pt idx="12">
                  <c:v>0.66683401947986742</c:v>
                </c:pt>
                <c:pt idx="13">
                  <c:v>0.6676637441980402</c:v>
                </c:pt>
                <c:pt idx="14">
                  <c:v>0.65453217899238547</c:v>
                </c:pt>
                <c:pt idx="15">
                  <c:v>0.6348403414479924</c:v>
                </c:pt>
                <c:pt idx="16">
                  <c:v>0.61471535982814174</c:v>
                </c:pt>
                <c:pt idx="17">
                  <c:v>0.59655396618985701</c:v>
                </c:pt>
                <c:pt idx="18">
                  <c:v>0.58047778618527723</c:v>
                </c:pt>
                <c:pt idx="19">
                  <c:v>0.56056673155959336</c:v>
                </c:pt>
                <c:pt idx="20">
                  <c:v>0.53925752080221889</c:v>
                </c:pt>
                <c:pt idx="21">
                  <c:v>0.53110948447140016</c:v>
                </c:pt>
                <c:pt idx="22">
                  <c:v>0.51398204519657409</c:v>
                </c:pt>
                <c:pt idx="23">
                  <c:v>0.4906390544922079</c:v>
                </c:pt>
                <c:pt idx="24">
                  <c:v>0.49926808866583022</c:v>
                </c:pt>
                <c:pt idx="25">
                  <c:v>0.49926808866583022</c:v>
                </c:pt>
                <c:pt idx="26">
                  <c:v>0.50187773836845395</c:v>
                </c:pt>
                <c:pt idx="27">
                  <c:v>0.50632648828043969</c:v>
                </c:pt>
                <c:pt idx="28">
                  <c:v>0.51482617586912061</c:v>
                </c:pt>
                <c:pt idx="29">
                  <c:v>0.51425952332450597</c:v>
                </c:pt>
                <c:pt idx="30">
                  <c:v>0.51705125587094136</c:v>
                </c:pt>
                <c:pt idx="31">
                  <c:v>0.51674786845310594</c:v>
                </c:pt>
                <c:pt idx="32">
                  <c:v>0.51980198019801982</c:v>
                </c:pt>
                <c:pt idx="33">
                  <c:v>0.52891724906310134</c:v>
                </c:pt>
                <c:pt idx="34">
                  <c:v>0.5358577742065086</c:v>
                </c:pt>
                <c:pt idx="35">
                  <c:v>0.54981034138550611</c:v>
                </c:pt>
                <c:pt idx="36">
                  <c:v>0.56119226213975526</c:v>
                </c:pt>
                <c:pt idx="37">
                  <c:v>0.57554877448567776</c:v>
                </c:pt>
                <c:pt idx="38">
                  <c:v>0.58692421991084698</c:v>
                </c:pt>
              </c:numCache>
            </c:numRef>
          </c:val>
          <c:smooth val="0"/>
          <c:extLst>
            <c:ext xmlns:c16="http://schemas.microsoft.com/office/drawing/2014/chart" uri="{C3380CC4-5D6E-409C-BE32-E72D297353CC}">
              <c16:uniqueId val="{00000000-36B3-4E72-BD20-3AC16E41412D}"/>
            </c:ext>
          </c:extLst>
        </c:ser>
        <c:ser>
          <c:idx val="1"/>
          <c:order val="1"/>
          <c:tx>
            <c:strRef>
              <c:f>'Första besök'!$B$14</c:f>
              <c:strCache>
                <c:ptCount val="1"/>
                <c:pt idx="0">
                  <c:v>Andel väntande inom 90 dagar 2019</c:v>
                </c:pt>
              </c:strCache>
            </c:strRef>
          </c:tx>
          <c:spPr>
            <a:ln w="28575" cap="rnd">
              <a:solidFill>
                <a:schemeClr val="accent2"/>
              </a:solidFill>
              <a:round/>
            </a:ln>
            <a:effectLst/>
          </c:spPr>
          <c:marker>
            <c:symbol val="none"/>
          </c:marker>
          <c:cat>
            <c:numRef>
              <c:f>'Första besök'!$C$3:$AU$3</c:f>
              <c:numCache>
                <c:formatCode>General</c:formatCod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numCache>
            </c:numRef>
          </c:cat>
          <c:val>
            <c:numRef>
              <c:f>'Första besök'!$C$14:$AO$14</c:f>
              <c:numCache>
                <c:formatCode>0.0%</c:formatCode>
                <c:ptCount val="39"/>
                <c:pt idx="0">
                  <c:v>0.67664722031571722</c:v>
                </c:pt>
                <c:pt idx="1">
                  <c:v>0.66925532832858747</c:v>
                </c:pt>
                <c:pt idx="2">
                  <c:v>0.66646582888621109</c:v>
                </c:pt>
                <c:pt idx="3">
                  <c:v>0.66601245840088741</c:v>
                </c:pt>
                <c:pt idx="4">
                  <c:v>0.66495507060333758</c:v>
                </c:pt>
                <c:pt idx="5">
                  <c:v>0.66202358571184416</c:v>
                </c:pt>
                <c:pt idx="6">
                  <c:v>0.6592259378713291</c:v>
                </c:pt>
                <c:pt idx="7">
                  <c:v>0.65508810386982552</c:v>
                </c:pt>
                <c:pt idx="8">
                  <c:v>0.65025452724693311</c:v>
                </c:pt>
                <c:pt idx="9">
                  <c:v>0.65938538205980068</c:v>
                </c:pt>
                <c:pt idx="10">
                  <c:v>0.66052544613350961</c:v>
                </c:pt>
                <c:pt idx="11">
                  <c:v>0.65777997202336869</c:v>
                </c:pt>
                <c:pt idx="12">
                  <c:v>0.67247016511361779</c:v>
                </c:pt>
                <c:pt idx="13">
                  <c:v>0.69008772649012051</c:v>
                </c:pt>
                <c:pt idx="14">
                  <c:v>0.68967784352399741</c:v>
                </c:pt>
                <c:pt idx="15">
                  <c:v>0.68483256730137887</c:v>
                </c:pt>
                <c:pt idx="16">
                  <c:v>0.67891256429096247</c:v>
                </c:pt>
                <c:pt idx="17">
                  <c:v>0.67296941795462017</c:v>
                </c:pt>
                <c:pt idx="18">
                  <c:v>0.66862582781456958</c:v>
                </c:pt>
                <c:pt idx="19">
                  <c:v>0.66393238876460348</c:v>
                </c:pt>
                <c:pt idx="20">
                  <c:v>0.66256096552864352</c:v>
                </c:pt>
                <c:pt idx="21">
                  <c:v>0.65555100368701347</c:v>
                </c:pt>
                <c:pt idx="22">
                  <c:v>0.6426599545306918</c:v>
                </c:pt>
                <c:pt idx="23">
                  <c:v>0.64336580175165747</c:v>
                </c:pt>
                <c:pt idx="24">
                  <c:v>0.63797802923928304</c:v>
                </c:pt>
                <c:pt idx="25">
                  <c:v>0.63797802923928304</c:v>
                </c:pt>
                <c:pt idx="26">
                  <c:v>0.62532278217409409</c:v>
                </c:pt>
                <c:pt idx="27">
                  <c:v>0.61268194746528359</c:v>
                </c:pt>
                <c:pt idx="28">
                  <c:v>0.60487306185040046</c:v>
                </c:pt>
                <c:pt idx="29">
                  <c:v>0.60039556281709516</c:v>
                </c:pt>
                <c:pt idx="30">
                  <c:v>0.5971886857537082</c:v>
                </c:pt>
                <c:pt idx="31">
                  <c:v>0.58124038954382373</c:v>
                </c:pt>
                <c:pt idx="32">
                  <c:v>0.56885556704584628</c:v>
                </c:pt>
                <c:pt idx="33">
                  <c:v>0.56680092552917993</c:v>
                </c:pt>
                <c:pt idx="34">
                  <c:v>0.57066482711045963</c:v>
                </c:pt>
                <c:pt idx="35">
                  <c:v>0.57937806873977082</c:v>
                </c:pt>
                <c:pt idx="36">
                  <c:v>0.5734338445541981</c:v>
                </c:pt>
                <c:pt idx="37">
                  <c:v>0.58636124275934698</c:v>
                </c:pt>
                <c:pt idx="38">
                  <c:v>0.58497109826589599</c:v>
                </c:pt>
              </c:numCache>
            </c:numRef>
          </c:val>
          <c:smooth val="0"/>
          <c:extLst>
            <c:ext xmlns:c16="http://schemas.microsoft.com/office/drawing/2014/chart" uri="{C3380CC4-5D6E-409C-BE32-E72D297353CC}">
              <c16:uniqueId val="{00000001-36B3-4E72-BD20-3AC16E41412D}"/>
            </c:ext>
          </c:extLst>
        </c:ser>
        <c:dLbls>
          <c:showLegendKey val="0"/>
          <c:showVal val="0"/>
          <c:showCatName val="0"/>
          <c:showSerName val="0"/>
          <c:showPercent val="0"/>
          <c:showBubbleSize val="0"/>
        </c:dLbls>
        <c:smooth val="0"/>
        <c:axId val="433306584"/>
        <c:axId val="433299696"/>
      </c:lineChart>
      <c:catAx>
        <c:axId val="433306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v-SE"/>
          </a:p>
        </c:txPr>
        <c:crossAx val="433299696"/>
        <c:crosses val="autoZero"/>
        <c:auto val="1"/>
        <c:lblAlgn val="ctr"/>
        <c:lblOffset val="100"/>
        <c:noMultiLvlLbl val="0"/>
      </c:catAx>
      <c:valAx>
        <c:axId val="433299696"/>
        <c:scaling>
          <c:orientation val="minMax"/>
          <c:max val="0.85000000000000009"/>
          <c:min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v-SE"/>
          </a:p>
        </c:txPr>
        <c:crossAx val="433306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'Första besök'!$B$6</c:f>
              <c:strCache>
                <c:ptCount val="1"/>
                <c:pt idx="0">
                  <c:v>Antal väntade 2020</c:v>
                </c:pt>
              </c:strCache>
            </c:strRef>
          </c:tx>
          <c:spPr>
            <a:ln w="28575" cap="rnd">
              <a:solidFill>
                <a:schemeClr val="accent1"/>
              </a:solidFill>
              <a:round/>
            </a:ln>
            <a:effectLst/>
          </c:spPr>
          <c:marker>
            <c:symbol val="none"/>
          </c:marker>
          <c:cat>
            <c:numRef>
              <c:f>'Första besök'!$C$3:$AU$3</c:f>
              <c:numCache>
                <c:formatCode>General</c:formatCod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numCache>
            </c:numRef>
          </c:cat>
          <c:val>
            <c:numRef>
              <c:f>'Första besök'!$C$6:$AO$6</c:f>
              <c:numCache>
                <c:formatCode>_-* #\ ##0\ _k_r_-;\-* #\ ##0\ _k_r_-;_-* "-"??\ _k_r_-;_-@_-</c:formatCode>
                <c:ptCount val="39"/>
                <c:pt idx="0">
                  <c:v>10928</c:v>
                </c:pt>
                <c:pt idx="1">
                  <c:v>10959</c:v>
                </c:pt>
                <c:pt idx="2">
                  <c:v>10967</c:v>
                </c:pt>
                <c:pt idx="3">
                  <c:v>10915</c:v>
                </c:pt>
                <c:pt idx="4">
                  <c:v>11185</c:v>
                </c:pt>
                <c:pt idx="5">
                  <c:v>11169</c:v>
                </c:pt>
                <c:pt idx="6">
                  <c:v>11159</c:v>
                </c:pt>
                <c:pt idx="7">
                  <c:v>11110</c:v>
                </c:pt>
                <c:pt idx="8">
                  <c:v>11023</c:v>
                </c:pt>
                <c:pt idx="9">
                  <c:v>11022</c:v>
                </c:pt>
                <c:pt idx="10">
                  <c:v>10834</c:v>
                </c:pt>
                <c:pt idx="11">
                  <c:v>10427</c:v>
                </c:pt>
                <c:pt idx="12">
                  <c:v>9959</c:v>
                </c:pt>
                <c:pt idx="13">
                  <c:v>9695</c:v>
                </c:pt>
                <c:pt idx="14">
                  <c:v>9587</c:v>
                </c:pt>
                <c:pt idx="15">
                  <c:v>9489</c:v>
                </c:pt>
                <c:pt idx="16">
                  <c:v>9310</c:v>
                </c:pt>
                <c:pt idx="17">
                  <c:v>9228</c:v>
                </c:pt>
                <c:pt idx="18">
                  <c:v>9251</c:v>
                </c:pt>
                <c:pt idx="19">
                  <c:v>9246</c:v>
                </c:pt>
                <c:pt idx="20">
                  <c:v>9374</c:v>
                </c:pt>
                <c:pt idx="21">
                  <c:v>9563</c:v>
                </c:pt>
                <c:pt idx="22">
                  <c:v>9691</c:v>
                </c:pt>
                <c:pt idx="23">
                  <c:v>9561</c:v>
                </c:pt>
                <c:pt idx="24">
                  <c:v>9564</c:v>
                </c:pt>
                <c:pt idx="25">
                  <c:v>9564</c:v>
                </c:pt>
                <c:pt idx="26">
                  <c:v>9586</c:v>
                </c:pt>
                <c:pt idx="27">
                  <c:v>9642</c:v>
                </c:pt>
                <c:pt idx="28">
                  <c:v>9780</c:v>
                </c:pt>
                <c:pt idx="29">
                  <c:v>9818</c:v>
                </c:pt>
                <c:pt idx="30">
                  <c:v>9794</c:v>
                </c:pt>
                <c:pt idx="31">
                  <c:v>9852</c:v>
                </c:pt>
                <c:pt idx="32">
                  <c:v>9898</c:v>
                </c:pt>
                <c:pt idx="33">
                  <c:v>9873</c:v>
                </c:pt>
                <c:pt idx="34">
                  <c:v>9956</c:v>
                </c:pt>
                <c:pt idx="35">
                  <c:v>10018</c:v>
                </c:pt>
                <c:pt idx="36">
                  <c:v>10132</c:v>
                </c:pt>
                <c:pt idx="37">
                  <c:v>10159</c:v>
                </c:pt>
                <c:pt idx="38">
                  <c:v>10095</c:v>
                </c:pt>
              </c:numCache>
            </c:numRef>
          </c:val>
          <c:smooth val="0"/>
          <c:extLst>
            <c:ext xmlns:c16="http://schemas.microsoft.com/office/drawing/2014/chart" uri="{C3380CC4-5D6E-409C-BE32-E72D297353CC}">
              <c16:uniqueId val="{00000000-9943-412E-AC74-4D242BD2EE90}"/>
            </c:ext>
          </c:extLst>
        </c:ser>
        <c:ser>
          <c:idx val="1"/>
          <c:order val="1"/>
          <c:tx>
            <c:strRef>
              <c:f>'Första besök'!$B$13</c:f>
              <c:strCache>
                <c:ptCount val="1"/>
                <c:pt idx="0">
                  <c:v>Antal väntade 2019</c:v>
                </c:pt>
              </c:strCache>
            </c:strRef>
          </c:tx>
          <c:spPr>
            <a:ln w="28575" cap="rnd">
              <a:solidFill>
                <a:schemeClr val="accent2"/>
              </a:solidFill>
              <a:round/>
            </a:ln>
            <a:effectLst/>
          </c:spPr>
          <c:marker>
            <c:symbol val="none"/>
          </c:marker>
          <c:cat>
            <c:numRef>
              <c:f>'Första besök'!$C$3:$AU$3</c:f>
              <c:numCache>
                <c:formatCode>General</c:formatCod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numCache>
            </c:numRef>
          </c:cat>
          <c:val>
            <c:numRef>
              <c:f>'Första besök'!$C$13:$AO$13</c:f>
              <c:numCache>
                <c:formatCode>_-* #\ ##0\ _k_r_-;\-* #\ ##0\ _k_r_-;_-* "-"??\ _k_r_-;_-@_-</c:formatCode>
                <c:ptCount val="39"/>
                <c:pt idx="0">
                  <c:v>11656</c:v>
                </c:pt>
                <c:pt idx="1">
                  <c:v>11589</c:v>
                </c:pt>
                <c:pt idx="2">
                  <c:v>11618</c:v>
                </c:pt>
                <c:pt idx="3">
                  <c:v>11719</c:v>
                </c:pt>
                <c:pt idx="4">
                  <c:v>11685</c:v>
                </c:pt>
                <c:pt idx="5">
                  <c:v>11702</c:v>
                </c:pt>
                <c:pt idx="6">
                  <c:v>11782</c:v>
                </c:pt>
                <c:pt idx="7">
                  <c:v>11861</c:v>
                </c:pt>
                <c:pt idx="8">
                  <c:v>11983</c:v>
                </c:pt>
                <c:pt idx="9">
                  <c:v>12040</c:v>
                </c:pt>
                <c:pt idx="10">
                  <c:v>12104</c:v>
                </c:pt>
                <c:pt idx="11">
                  <c:v>12153</c:v>
                </c:pt>
                <c:pt idx="12">
                  <c:v>12234</c:v>
                </c:pt>
                <c:pt idx="13">
                  <c:v>12197</c:v>
                </c:pt>
                <c:pt idx="14">
                  <c:v>12168</c:v>
                </c:pt>
                <c:pt idx="15">
                  <c:v>12184</c:v>
                </c:pt>
                <c:pt idx="16">
                  <c:v>12249</c:v>
                </c:pt>
                <c:pt idx="17">
                  <c:v>12164</c:v>
                </c:pt>
                <c:pt idx="18">
                  <c:v>12080</c:v>
                </c:pt>
                <c:pt idx="19">
                  <c:v>12069</c:v>
                </c:pt>
                <c:pt idx="20">
                  <c:v>12097</c:v>
                </c:pt>
                <c:pt idx="21">
                  <c:v>12205</c:v>
                </c:pt>
                <c:pt idx="22">
                  <c:v>12316</c:v>
                </c:pt>
                <c:pt idx="23">
                  <c:v>12217</c:v>
                </c:pt>
                <c:pt idx="24">
                  <c:v>12107</c:v>
                </c:pt>
                <c:pt idx="25">
                  <c:v>12107</c:v>
                </c:pt>
                <c:pt idx="26">
                  <c:v>12005</c:v>
                </c:pt>
                <c:pt idx="27">
                  <c:v>11954</c:v>
                </c:pt>
                <c:pt idx="28">
                  <c:v>11738</c:v>
                </c:pt>
                <c:pt idx="29">
                  <c:v>11629</c:v>
                </c:pt>
                <c:pt idx="30">
                  <c:v>11596</c:v>
                </c:pt>
                <c:pt idx="31">
                  <c:v>11706</c:v>
                </c:pt>
                <c:pt idx="32">
                  <c:v>11604</c:v>
                </c:pt>
                <c:pt idx="33">
                  <c:v>11669</c:v>
                </c:pt>
                <c:pt idx="34">
                  <c:v>11597</c:v>
                </c:pt>
                <c:pt idx="35">
                  <c:v>11609</c:v>
                </c:pt>
                <c:pt idx="36">
                  <c:v>11541</c:v>
                </c:pt>
                <c:pt idx="37">
                  <c:v>11394</c:v>
                </c:pt>
                <c:pt idx="38">
                  <c:v>11245</c:v>
                </c:pt>
              </c:numCache>
            </c:numRef>
          </c:val>
          <c:smooth val="0"/>
          <c:extLst>
            <c:ext xmlns:c16="http://schemas.microsoft.com/office/drawing/2014/chart" uri="{C3380CC4-5D6E-409C-BE32-E72D297353CC}">
              <c16:uniqueId val="{00000001-9943-412E-AC74-4D242BD2EE90}"/>
            </c:ext>
          </c:extLst>
        </c:ser>
        <c:dLbls>
          <c:showLegendKey val="0"/>
          <c:showVal val="0"/>
          <c:showCatName val="0"/>
          <c:showSerName val="0"/>
          <c:showPercent val="0"/>
          <c:showBubbleSize val="0"/>
        </c:dLbls>
        <c:marker val="1"/>
        <c:smooth val="0"/>
        <c:axId val="433306584"/>
        <c:axId val="433299696"/>
      </c:lineChart>
      <c:lineChart>
        <c:grouping val="standard"/>
        <c:varyColors val="0"/>
        <c:ser>
          <c:idx val="2"/>
          <c:order val="2"/>
          <c:tx>
            <c:strRef>
              <c:f>'Första besök'!$B$17</c:f>
              <c:strCache>
                <c:ptCount val="1"/>
                <c:pt idx="0">
                  <c:v>%- förändring totalt väntande</c:v>
                </c:pt>
              </c:strCache>
            </c:strRef>
          </c:tx>
          <c:spPr>
            <a:ln w="28575" cap="rnd">
              <a:solidFill>
                <a:schemeClr val="accent4">
                  <a:lumMod val="40000"/>
                  <a:lumOff val="60000"/>
                </a:schemeClr>
              </a:solidFill>
              <a:prstDash val="sysDash"/>
              <a:round/>
            </a:ln>
            <a:effectLst/>
          </c:spPr>
          <c:marker>
            <c:symbol val="none"/>
          </c:marker>
          <c:val>
            <c:numRef>
              <c:f>'Första besök'!$C$17:$AO$17</c:f>
              <c:numCache>
                <c:formatCode>0.0%</c:formatCode>
                <c:ptCount val="39"/>
                <c:pt idx="0">
                  <c:v>-6.2457103637611477E-2</c:v>
                </c:pt>
                <c:pt idx="1">
                  <c:v>-5.4361894900336494E-2</c:v>
                </c:pt>
                <c:pt idx="2">
                  <c:v>-5.6033740747116534E-2</c:v>
                </c:pt>
                <c:pt idx="3">
                  <c:v>-6.8606536393890249E-2</c:v>
                </c:pt>
                <c:pt idx="4">
                  <c:v>-4.2789901583226375E-2</c:v>
                </c:pt>
                <c:pt idx="5">
                  <c:v>-4.5547769612032107E-2</c:v>
                </c:pt>
                <c:pt idx="6">
                  <c:v>-5.2877270412493682E-2</c:v>
                </c:pt>
                <c:pt idx="7">
                  <c:v>-6.3316752381755381E-2</c:v>
                </c:pt>
                <c:pt idx="8">
                  <c:v>-8.011349411666524E-2</c:v>
                </c:pt>
                <c:pt idx="9">
                  <c:v>-8.45514950166113E-2</c:v>
                </c:pt>
                <c:pt idx="10">
                  <c:v>-0.10492399206873759</c:v>
                </c:pt>
                <c:pt idx="11">
                  <c:v>-0.14202254587344687</c:v>
                </c:pt>
                <c:pt idx="12">
                  <c:v>-0.18595716854667321</c:v>
                </c:pt>
                <c:pt idx="13">
                  <c:v>-0.20513240960892021</c:v>
                </c:pt>
                <c:pt idx="14">
                  <c:v>-0.21211374095989477</c:v>
                </c:pt>
                <c:pt idx="15">
                  <c:v>-0.22119172685489163</c:v>
                </c:pt>
                <c:pt idx="16">
                  <c:v>-0.23993795411870356</c:v>
                </c:pt>
                <c:pt idx="17">
                  <c:v>-0.24136797106215058</c:v>
                </c:pt>
                <c:pt idx="18">
                  <c:v>-0.23418874172185433</c:v>
                </c:pt>
                <c:pt idx="19">
                  <c:v>-0.23390504598558293</c:v>
                </c:pt>
                <c:pt idx="20">
                  <c:v>-0.2250971315202116</c:v>
                </c:pt>
                <c:pt idx="21">
                  <c:v>-0.21646866038508805</c:v>
                </c:pt>
                <c:pt idx="22">
                  <c:v>-0.21313738226696977</c:v>
                </c:pt>
                <c:pt idx="23">
                  <c:v>-0.21740198084636164</c:v>
                </c:pt>
                <c:pt idx="24">
                  <c:v>-0.21004377632774429</c:v>
                </c:pt>
                <c:pt idx="25">
                  <c:v>-0.21004377632774429</c:v>
                </c:pt>
                <c:pt idx="26">
                  <c:v>-0.20149937526030826</c:v>
                </c:pt>
                <c:pt idx="27">
                  <c:v>-0.19340806424627743</c:v>
                </c:pt>
                <c:pt idx="28">
                  <c:v>-0.1668086556483217</c:v>
                </c:pt>
                <c:pt idx="29">
                  <c:v>-0.15573136125204234</c:v>
                </c:pt>
                <c:pt idx="30">
                  <c:v>-0.15539841324594683</c:v>
                </c:pt>
                <c:pt idx="31">
                  <c:v>-0.1583803177857509</c:v>
                </c:pt>
                <c:pt idx="32">
                  <c:v>-0.14701826956221997</c:v>
                </c:pt>
                <c:pt idx="33">
                  <c:v>-0.15391207472791157</c:v>
                </c:pt>
                <c:pt idx="34">
                  <c:v>-0.14150211261533152</c:v>
                </c:pt>
                <c:pt idx="35">
                  <c:v>-0.1370488414161426</c:v>
                </c:pt>
                <c:pt idx="36">
                  <c:v>-0.12208647430898534</c:v>
                </c:pt>
                <c:pt idx="37">
                  <c:v>-0.10839038090222919</c:v>
                </c:pt>
                <c:pt idx="38">
                  <c:v>-0.1022676745220098</c:v>
                </c:pt>
              </c:numCache>
            </c:numRef>
          </c:val>
          <c:smooth val="0"/>
          <c:extLst>
            <c:ext xmlns:c16="http://schemas.microsoft.com/office/drawing/2014/chart" uri="{C3380CC4-5D6E-409C-BE32-E72D297353CC}">
              <c16:uniqueId val="{00000002-9943-412E-AC74-4D242BD2EE90}"/>
            </c:ext>
          </c:extLst>
        </c:ser>
        <c:dLbls>
          <c:showLegendKey val="0"/>
          <c:showVal val="0"/>
          <c:showCatName val="0"/>
          <c:showSerName val="0"/>
          <c:showPercent val="0"/>
          <c:showBubbleSize val="0"/>
        </c:dLbls>
        <c:marker val="1"/>
        <c:smooth val="0"/>
        <c:axId val="495898800"/>
        <c:axId val="495897488"/>
      </c:lineChart>
      <c:catAx>
        <c:axId val="433306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v-SE"/>
          </a:p>
        </c:txPr>
        <c:crossAx val="433299696"/>
        <c:crosses val="autoZero"/>
        <c:auto val="1"/>
        <c:lblAlgn val="ctr"/>
        <c:lblOffset val="100"/>
        <c:noMultiLvlLbl val="0"/>
      </c:catAx>
      <c:valAx>
        <c:axId val="433299696"/>
        <c:scaling>
          <c:orientation val="minMax"/>
          <c:max val="13000"/>
          <c:min val="9000"/>
        </c:scaling>
        <c:delete val="0"/>
        <c:axPos val="l"/>
        <c:majorGridlines>
          <c:spPr>
            <a:ln w="9525" cap="flat" cmpd="sng" algn="ctr">
              <a:solidFill>
                <a:schemeClr val="tx1">
                  <a:lumMod val="15000"/>
                  <a:lumOff val="85000"/>
                </a:schemeClr>
              </a:solidFill>
              <a:round/>
            </a:ln>
            <a:effectLst/>
          </c:spPr>
        </c:majorGridlines>
        <c:numFmt formatCode="_-* #\ ##0\ _k_r_-;\-* #\ ##0\ _k_r_-;_-* &quot;-&quot;??\ _k_r_-;_-@_-"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v-SE"/>
          </a:p>
        </c:txPr>
        <c:crossAx val="433306584"/>
        <c:crosses val="autoZero"/>
        <c:crossBetween val="between"/>
      </c:valAx>
      <c:valAx>
        <c:axId val="495897488"/>
        <c:scaling>
          <c:orientation val="minMax"/>
        </c:scaling>
        <c:delete val="0"/>
        <c:axPos val="r"/>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v-SE"/>
          </a:p>
        </c:txPr>
        <c:crossAx val="495898800"/>
        <c:crosses val="max"/>
        <c:crossBetween val="between"/>
      </c:valAx>
      <c:catAx>
        <c:axId val="495898800"/>
        <c:scaling>
          <c:orientation val="minMax"/>
        </c:scaling>
        <c:delete val="1"/>
        <c:axPos val="b"/>
        <c:majorTickMark val="out"/>
        <c:minorTickMark val="none"/>
        <c:tickLblPos val="nextTo"/>
        <c:crossAx val="49589748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Operation!$B$7</c:f>
              <c:strCache>
                <c:ptCount val="1"/>
                <c:pt idx="0">
                  <c:v>Andel väntande inom 90 dagar 2020</c:v>
                </c:pt>
              </c:strCache>
            </c:strRef>
          </c:tx>
          <c:spPr>
            <a:ln w="28575" cap="rnd">
              <a:solidFill>
                <a:schemeClr val="accent1"/>
              </a:solidFill>
              <a:round/>
            </a:ln>
            <a:effectLst/>
          </c:spPr>
          <c:marker>
            <c:symbol val="none"/>
          </c:marker>
          <c:cat>
            <c:numRef>
              <c:f>Operation!$C$3:$AP$3</c:f>
              <c:numCache>
                <c:formatCode>General</c:formatCode>
                <c:ptCount val="4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numCache>
            </c:numRef>
          </c:cat>
          <c:val>
            <c:numRef>
              <c:f>Operation!$C$7:$AP$7</c:f>
              <c:numCache>
                <c:formatCode>0.0%</c:formatCode>
                <c:ptCount val="40"/>
                <c:pt idx="0">
                  <c:v>0.65752729119065756</c:v>
                </c:pt>
                <c:pt idx="1">
                  <c:v>0.64140386571719232</c:v>
                </c:pt>
                <c:pt idx="2">
                  <c:v>0.63928210313447931</c:v>
                </c:pt>
                <c:pt idx="3">
                  <c:v>0.64094292803970221</c:v>
                </c:pt>
                <c:pt idx="4">
                  <c:v>0.64922770303936228</c:v>
                </c:pt>
                <c:pt idx="5">
                  <c:v>0.64202140901170024</c:v>
                </c:pt>
                <c:pt idx="6">
                  <c:v>0.6402590931738914</c:v>
                </c:pt>
                <c:pt idx="7">
                  <c:v>0.63283430601370205</c:v>
                </c:pt>
                <c:pt idx="8">
                  <c:v>0.63064434297311012</c:v>
                </c:pt>
                <c:pt idx="9">
                  <c:v>0.62069851052901903</c:v>
                </c:pt>
                <c:pt idx="10">
                  <c:v>0.61757105943152457</c:v>
                </c:pt>
                <c:pt idx="11">
                  <c:v>0.61022697625880507</c:v>
                </c:pt>
                <c:pt idx="12">
                  <c:v>0.62093085821899385</c:v>
                </c:pt>
                <c:pt idx="13">
                  <c:v>0.62038664323374337</c:v>
                </c:pt>
                <c:pt idx="14">
                  <c:v>0.61168792643132597</c:v>
                </c:pt>
                <c:pt idx="15">
                  <c:v>0.59167671893848006</c:v>
                </c:pt>
                <c:pt idx="16">
                  <c:v>0.57681859341986119</c:v>
                </c:pt>
                <c:pt idx="17">
                  <c:v>0.55780259583459102</c:v>
                </c:pt>
                <c:pt idx="18">
                  <c:v>0.54332344213649852</c:v>
                </c:pt>
                <c:pt idx="19">
                  <c:v>0.52979942693409743</c:v>
                </c:pt>
                <c:pt idx="20">
                  <c:v>0.51153629712999438</c:v>
                </c:pt>
                <c:pt idx="21">
                  <c:v>0.48812810601877415</c:v>
                </c:pt>
                <c:pt idx="22">
                  <c:v>0.48249660786974219</c:v>
                </c:pt>
                <c:pt idx="23">
                  <c:v>0.45586652314316467</c:v>
                </c:pt>
                <c:pt idx="24">
                  <c:v>0.42815170940170938</c:v>
                </c:pt>
                <c:pt idx="25">
                  <c:v>0.40165846074112466</c:v>
                </c:pt>
                <c:pt idx="26">
                  <c:v>0.40165846074112466</c:v>
                </c:pt>
                <c:pt idx="27">
                  <c:v>0.40626579080343606</c:v>
                </c:pt>
                <c:pt idx="28">
                  <c:v>0.41392936527537666</c:v>
                </c:pt>
                <c:pt idx="29">
                  <c:v>0.41740803077662902</c:v>
                </c:pt>
                <c:pt idx="30">
                  <c:v>0.41459957476966691</c:v>
                </c:pt>
                <c:pt idx="31">
                  <c:v>0.40811123986095016</c:v>
                </c:pt>
                <c:pt idx="32">
                  <c:v>0.39523154516276937</c:v>
                </c:pt>
                <c:pt idx="33">
                  <c:v>0.40847610459873762</c:v>
                </c:pt>
                <c:pt idx="34">
                  <c:v>0.41974210760337927</c:v>
                </c:pt>
                <c:pt idx="35">
                  <c:v>0.41725507502206532</c:v>
                </c:pt>
                <c:pt idx="36">
                  <c:v>0.43109931431099313</c:v>
                </c:pt>
                <c:pt idx="37">
                  <c:v>0.45128656256872662</c:v>
                </c:pt>
                <c:pt idx="38">
                  <c:v>0.47247007616974973</c:v>
                </c:pt>
                <c:pt idx="39">
                  <c:v>0.48961678441447226</c:v>
                </c:pt>
              </c:numCache>
            </c:numRef>
          </c:val>
          <c:smooth val="0"/>
          <c:extLst>
            <c:ext xmlns:c16="http://schemas.microsoft.com/office/drawing/2014/chart" uri="{C3380CC4-5D6E-409C-BE32-E72D297353CC}">
              <c16:uniqueId val="{00000000-01E8-4FE0-8F1E-A6AE84773C18}"/>
            </c:ext>
          </c:extLst>
        </c:ser>
        <c:ser>
          <c:idx val="1"/>
          <c:order val="1"/>
          <c:tx>
            <c:strRef>
              <c:f>Operation!$B$14</c:f>
              <c:strCache>
                <c:ptCount val="1"/>
                <c:pt idx="0">
                  <c:v>Andel väntande inom 90 dagar 2019</c:v>
                </c:pt>
              </c:strCache>
            </c:strRef>
          </c:tx>
          <c:spPr>
            <a:ln w="28575" cap="rnd">
              <a:solidFill>
                <a:schemeClr val="accent2"/>
              </a:solidFill>
              <a:round/>
            </a:ln>
            <a:effectLst/>
          </c:spPr>
          <c:marker>
            <c:symbol val="none"/>
          </c:marker>
          <c:cat>
            <c:numRef>
              <c:f>Operation!$C$3:$AP$3</c:f>
              <c:numCache>
                <c:formatCode>General</c:formatCode>
                <c:ptCount val="4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numCache>
            </c:numRef>
          </c:cat>
          <c:val>
            <c:numRef>
              <c:f>Operation!$C$14:$AP$14</c:f>
              <c:numCache>
                <c:formatCode>0.0%</c:formatCode>
                <c:ptCount val="40"/>
                <c:pt idx="0">
                  <c:v>0.59839044652128759</c:v>
                </c:pt>
                <c:pt idx="1">
                  <c:v>0.60057246942492848</c:v>
                </c:pt>
                <c:pt idx="2">
                  <c:v>0.59622443628736232</c:v>
                </c:pt>
                <c:pt idx="3">
                  <c:v>0.60068892421833597</c:v>
                </c:pt>
                <c:pt idx="4">
                  <c:v>0.60181964142360178</c:v>
                </c:pt>
                <c:pt idx="5">
                  <c:v>0.60655293799079335</c:v>
                </c:pt>
                <c:pt idx="6">
                  <c:v>0.60943134535367549</c:v>
                </c:pt>
                <c:pt idx="7">
                  <c:v>0.61710344827586205</c:v>
                </c:pt>
                <c:pt idx="8">
                  <c:v>0.6179744017807457</c:v>
                </c:pt>
                <c:pt idx="9">
                  <c:v>0.61410905002810567</c:v>
                </c:pt>
                <c:pt idx="10">
                  <c:v>0.60523353967360716</c:v>
                </c:pt>
                <c:pt idx="11">
                  <c:v>0.60544217687074831</c:v>
                </c:pt>
                <c:pt idx="12">
                  <c:v>0.62840303115352236</c:v>
                </c:pt>
                <c:pt idx="13">
                  <c:v>0.64778463264161523</c:v>
                </c:pt>
                <c:pt idx="14">
                  <c:v>0.65285832642916319</c:v>
                </c:pt>
                <c:pt idx="15">
                  <c:v>0.64169014084507048</c:v>
                </c:pt>
                <c:pt idx="16">
                  <c:v>0.6295770650014193</c:v>
                </c:pt>
                <c:pt idx="17">
                  <c:v>0.62306174231745137</c:v>
                </c:pt>
                <c:pt idx="18">
                  <c:v>0.6185654008438819</c:v>
                </c:pt>
                <c:pt idx="19">
                  <c:v>0.6251378169790518</c:v>
                </c:pt>
                <c:pt idx="20">
                  <c:v>0.61949598449183052</c:v>
                </c:pt>
                <c:pt idx="21">
                  <c:v>0.61463820349320764</c:v>
                </c:pt>
                <c:pt idx="22">
                  <c:v>0.6080263881253436</c:v>
                </c:pt>
                <c:pt idx="23">
                  <c:v>0.60170893054024255</c:v>
                </c:pt>
                <c:pt idx="24">
                  <c:v>0.5939911797133407</c:v>
                </c:pt>
                <c:pt idx="25">
                  <c:v>0.56695464362850967</c:v>
                </c:pt>
                <c:pt idx="26">
                  <c:v>0.56695464362850967</c:v>
                </c:pt>
                <c:pt idx="27">
                  <c:v>0.55259653794940078</c:v>
                </c:pt>
                <c:pt idx="28">
                  <c:v>0.54847138750979885</c:v>
                </c:pt>
                <c:pt idx="29">
                  <c:v>0.54150603957851451</c:v>
                </c:pt>
                <c:pt idx="30">
                  <c:v>0.54374999999999996</c:v>
                </c:pt>
                <c:pt idx="31">
                  <c:v>0.52488910793494337</c:v>
                </c:pt>
                <c:pt idx="32">
                  <c:v>0.51023890784982939</c:v>
                </c:pt>
                <c:pt idx="33">
                  <c:v>0.49876298861949531</c:v>
                </c:pt>
                <c:pt idx="34">
                  <c:v>0.5013719131953106</c:v>
                </c:pt>
                <c:pt idx="35">
                  <c:v>0.51536936043629156</c:v>
                </c:pt>
                <c:pt idx="36">
                  <c:v>0.51761517615176156</c:v>
                </c:pt>
                <c:pt idx="37">
                  <c:v>0.52231486022560081</c:v>
                </c:pt>
                <c:pt idx="38">
                  <c:v>0.53462671905697445</c:v>
                </c:pt>
                <c:pt idx="39">
                  <c:v>0.55508789304283235</c:v>
                </c:pt>
              </c:numCache>
            </c:numRef>
          </c:val>
          <c:smooth val="0"/>
          <c:extLst>
            <c:ext xmlns:c16="http://schemas.microsoft.com/office/drawing/2014/chart" uri="{C3380CC4-5D6E-409C-BE32-E72D297353CC}">
              <c16:uniqueId val="{00000001-01E8-4FE0-8F1E-A6AE84773C18}"/>
            </c:ext>
          </c:extLst>
        </c:ser>
        <c:dLbls>
          <c:showLegendKey val="0"/>
          <c:showVal val="0"/>
          <c:showCatName val="0"/>
          <c:showSerName val="0"/>
          <c:showPercent val="0"/>
          <c:showBubbleSize val="0"/>
        </c:dLbls>
        <c:smooth val="0"/>
        <c:axId val="433306584"/>
        <c:axId val="433299696"/>
      </c:lineChart>
      <c:catAx>
        <c:axId val="433306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v-SE"/>
          </a:p>
        </c:txPr>
        <c:crossAx val="433299696"/>
        <c:crosses val="autoZero"/>
        <c:auto val="1"/>
        <c:lblAlgn val="ctr"/>
        <c:lblOffset val="100"/>
        <c:noMultiLvlLbl val="0"/>
      </c:catAx>
      <c:valAx>
        <c:axId val="433299696"/>
        <c:scaling>
          <c:orientation val="minMax"/>
          <c:max val="0.85000000000000009"/>
          <c:min val="0.35000000000000003"/>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v-SE"/>
          </a:p>
        </c:txPr>
        <c:crossAx val="433306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Operation!$B$6</c:f>
              <c:strCache>
                <c:ptCount val="1"/>
                <c:pt idx="0">
                  <c:v>Antal väntade 2020</c:v>
                </c:pt>
              </c:strCache>
            </c:strRef>
          </c:tx>
          <c:spPr>
            <a:ln w="28575" cap="rnd">
              <a:solidFill>
                <a:schemeClr val="accent1"/>
              </a:solidFill>
              <a:round/>
            </a:ln>
            <a:effectLst/>
          </c:spPr>
          <c:marker>
            <c:symbol val="none"/>
          </c:marker>
          <c:cat>
            <c:numRef>
              <c:f>'Första besök'!$C$3:$AU$3</c:f>
              <c:numCache>
                <c:formatCode>General</c:formatCod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numCache>
            </c:numRef>
          </c:cat>
          <c:val>
            <c:numRef>
              <c:f>Operation!$C$6:$AP$6</c:f>
              <c:numCache>
                <c:formatCode>_-* #\ ##0\ _k_r_-;\-* #\ ##0\ _k_r_-;_-* "-"??\ _k_r_-;_-@_-</c:formatCode>
                <c:ptCount val="40"/>
                <c:pt idx="0">
                  <c:v>3939</c:v>
                </c:pt>
                <c:pt idx="1">
                  <c:v>3932</c:v>
                </c:pt>
                <c:pt idx="2">
                  <c:v>3956</c:v>
                </c:pt>
                <c:pt idx="3">
                  <c:v>4030</c:v>
                </c:pt>
                <c:pt idx="4">
                  <c:v>4014</c:v>
                </c:pt>
                <c:pt idx="5">
                  <c:v>4017</c:v>
                </c:pt>
                <c:pt idx="6">
                  <c:v>4014</c:v>
                </c:pt>
                <c:pt idx="7">
                  <c:v>3941</c:v>
                </c:pt>
                <c:pt idx="8">
                  <c:v>3942</c:v>
                </c:pt>
                <c:pt idx="9">
                  <c:v>3894</c:v>
                </c:pt>
                <c:pt idx="10">
                  <c:v>3870</c:v>
                </c:pt>
                <c:pt idx="11">
                  <c:v>3833</c:v>
                </c:pt>
                <c:pt idx="12">
                  <c:v>3717</c:v>
                </c:pt>
                <c:pt idx="13">
                  <c:v>3414</c:v>
                </c:pt>
                <c:pt idx="14">
                  <c:v>3371</c:v>
                </c:pt>
                <c:pt idx="15">
                  <c:v>3316</c:v>
                </c:pt>
                <c:pt idx="16">
                  <c:v>3313</c:v>
                </c:pt>
                <c:pt idx="17">
                  <c:v>3313</c:v>
                </c:pt>
                <c:pt idx="18">
                  <c:v>3370</c:v>
                </c:pt>
                <c:pt idx="19">
                  <c:v>3490</c:v>
                </c:pt>
                <c:pt idx="20">
                  <c:v>3554</c:v>
                </c:pt>
                <c:pt idx="21">
                  <c:v>3622</c:v>
                </c:pt>
                <c:pt idx="22">
                  <c:v>3685</c:v>
                </c:pt>
                <c:pt idx="23">
                  <c:v>3716</c:v>
                </c:pt>
                <c:pt idx="24">
                  <c:v>3744</c:v>
                </c:pt>
                <c:pt idx="25">
                  <c:v>3859</c:v>
                </c:pt>
                <c:pt idx="26">
                  <c:v>3859</c:v>
                </c:pt>
                <c:pt idx="27">
                  <c:v>3958</c:v>
                </c:pt>
                <c:pt idx="28">
                  <c:v>4049</c:v>
                </c:pt>
                <c:pt idx="29">
                  <c:v>4159</c:v>
                </c:pt>
                <c:pt idx="30">
                  <c:v>4233</c:v>
                </c:pt>
                <c:pt idx="31">
                  <c:v>4315</c:v>
                </c:pt>
                <c:pt idx="32">
                  <c:v>4362</c:v>
                </c:pt>
                <c:pt idx="33">
                  <c:v>4436</c:v>
                </c:pt>
                <c:pt idx="34">
                  <c:v>4498</c:v>
                </c:pt>
                <c:pt idx="35">
                  <c:v>4532</c:v>
                </c:pt>
                <c:pt idx="36">
                  <c:v>4521</c:v>
                </c:pt>
                <c:pt idx="37">
                  <c:v>4547</c:v>
                </c:pt>
                <c:pt idx="38">
                  <c:v>4595</c:v>
                </c:pt>
                <c:pt idx="39">
                  <c:v>4671</c:v>
                </c:pt>
              </c:numCache>
            </c:numRef>
          </c:val>
          <c:smooth val="0"/>
          <c:extLst>
            <c:ext xmlns:c16="http://schemas.microsoft.com/office/drawing/2014/chart" uri="{C3380CC4-5D6E-409C-BE32-E72D297353CC}">
              <c16:uniqueId val="{00000000-4A60-4EB3-BE4E-AE7714E1EDDF}"/>
            </c:ext>
          </c:extLst>
        </c:ser>
        <c:ser>
          <c:idx val="1"/>
          <c:order val="1"/>
          <c:tx>
            <c:strRef>
              <c:f>Operation!$B$13</c:f>
              <c:strCache>
                <c:ptCount val="1"/>
                <c:pt idx="0">
                  <c:v>Antal väntade 2019</c:v>
                </c:pt>
              </c:strCache>
            </c:strRef>
          </c:tx>
          <c:spPr>
            <a:ln w="28575" cap="rnd">
              <a:solidFill>
                <a:schemeClr val="accent2"/>
              </a:solidFill>
              <a:round/>
            </a:ln>
            <a:effectLst/>
          </c:spPr>
          <c:marker>
            <c:symbol val="none"/>
          </c:marker>
          <c:cat>
            <c:numRef>
              <c:f>'Första besök'!$C$3:$AU$3</c:f>
              <c:numCache>
                <c:formatCode>General</c:formatCod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numCache>
            </c:numRef>
          </c:cat>
          <c:val>
            <c:numRef>
              <c:f>Operation!$C$13:$AP$13</c:f>
              <c:numCache>
                <c:formatCode>_-* #\ ##0\ _k_r_-;\-* #\ ##0\ _k_r_-;_-* "-"??\ _k_r_-;_-@_-</c:formatCode>
                <c:ptCount val="40"/>
                <c:pt idx="0">
                  <c:v>3852</c:v>
                </c:pt>
                <c:pt idx="1">
                  <c:v>3843</c:v>
                </c:pt>
                <c:pt idx="2">
                  <c:v>3814</c:v>
                </c:pt>
                <c:pt idx="3">
                  <c:v>3774</c:v>
                </c:pt>
                <c:pt idx="4">
                  <c:v>3737</c:v>
                </c:pt>
                <c:pt idx="5">
                  <c:v>3693</c:v>
                </c:pt>
                <c:pt idx="6">
                  <c:v>3605</c:v>
                </c:pt>
                <c:pt idx="7">
                  <c:v>3625</c:v>
                </c:pt>
                <c:pt idx="8">
                  <c:v>3594</c:v>
                </c:pt>
                <c:pt idx="9">
                  <c:v>3558</c:v>
                </c:pt>
                <c:pt idx="10">
                  <c:v>3554</c:v>
                </c:pt>
                <c:pt idx="11">
                  <c:v>3528</c:v>
                </c:pt>
                <c:pt idx="12">
                  <c:v>3563</c:v>
                </c:pt>
                <c:pt idx="13">
                  <c:v>3566</c:v>
                </c:pt>
                <c:pt idx="14">
                  <c:v>3621</c:v>
                </c:pt>
                <c:pt idx="15">
                  <c:v>3550</c:v>
                </c:pt>
                <c:pt idx="16">
                  <c:v>3523</c:v>
                </c:pt>
                <c:pt idx="17">
                  <c:v>3547</c:v>
                </c:pt>
                <c:pt idx="18">
                  <c:v>3555</c:v>
                </c:pt>
                <c:pt idx="19">
                  <c:v>3628</c:v>
                </c:pt>
                <c:pt idx="20">
                  <c:v>3611</c:v>
                </c:pt>
                <c:pt idx="21">
                  <c:v>3607</c:v>
                </c:pt>
                <c:pt idx="22">
                  <c:v>3638</c:v>
                </c:pt>
                <c:pt idx="23">
                  <c:v>3628</c:v>
                </c:pt>
                <c:pt idx="24">
                  <c:v>3628</c:v>
                </c:pt>
                <c:pt idx="25">
                  <c:v>3704</c:v>
                </c:pt>
                <c:pt idx="26">
                  <c:v>3704</c:v>
                </c:pt>
                <c:pt idx="27">
                  <c:v>3755</c:v>
                </c:pt>
                <c:pt idx="28">
                  <c:v>3827</c:v>
                </c:pt>
                <c:pt idx="29">
                  <c:v>3891</c:v>
                </c:pt>
                <c:pt idx="30">
                  <c:v>4000</c:v>
                </c:pt>
                <c:pt idx="31">
                  <c:v>4058</c:v>
                </c:pt>
                <c:pt idx="32">
                  <c:v>4102</c:v>
                </c:pt>
                <c:pt idx="33">
                  <c:v>4042</c:v>
                </c:pt>
                <c:pt idx="34">
                  <c:v>4009</c:v>
                </c:pt>
                <c:pt idx="35">
                  <c:v>4034</c:v>
                </c:pt>
                <c:pt idx="36">
                  <c:v>4059</c:v>
                </c:pt>
                <c:pt idx="37">
                  <c:v>4078</c:v>
                </c:pt>
                <c:pt idx="38">
                  <c:v>4072</c:v>
                </c:pt>
                <c:pt idx="39">
                  <c:v>4039</c:v>
                </c:pt>
              </c:numCache>
            </c:numRef>
          </c:val>
          <c:smooth val="0"/>
          <c:extLst>
            <c:ext xmlns:c16="http://schemas.microsoft.com/office/drawing/2014/chart" uri="{C3380CC4-5D6E-409C-BE32-E72D297353CC}">
              <c16:uniqueId val="{00000001-4A60-4EB3-BE4E-AE7714E1EDDF}"/>
            </c:ext>
          </c:extLst>
        </c:ser>
        <c:dLbls>
          <c:showLegendKey val="0"/>
          <c:showVal val="0"/>
          <c:showCatName val="0"/>
          <c:showSerName val="0"/>
          <c:showPercent val="0"/>
          <c:showBubbleSize val="0"/>
        </c:dLbls>
        <c:marker val="1"/>
        <c:smooth val="0"/>
        <c:axId val="433306584"/>
        <c:axId val="433299696"/>
      </c:lineChart>
      <c:lineChart>
        <c:grouping val="standard"/>
        <c:varyColors val="0"/>
        <c:ser>
          <c:idx val="2"/>
          <c:order val="2"/>
          <c:tx>
            <c:strRef>
              <c:f>Operation!$B$17</c:f>
              <c:strCache>
                <c:ptCount val="1"/>
                <c:pt idx="0">
                  <c:v>%- förändring totalt väntande</c:v>
                </c:pt>
              </c:strCache>
            </c:strRef>
          </c:tx>
          <c:spPr>
            <a:ln w="28575" cap="rnd">
              <a:solidFill>
                <a:schemeClr val="accent4">
                  <a:lumMod val="40000"/>
                  <a:lumOff val="60000"/>
                </a:schemeClr>
              </a:solidFill>
              <a:prstDash val="sysDash"/>
              <a:round/>
            </a:ln>
            <a:effectLst/>
          </c:spPr>
          <c:marker>
            <c:symbol val="none"/>
          </c:marker>
          <c:val>
            <c:numRef>
              <c:f>Operation!$C$17:$AP$17</c:f>
              <c:numCache>
                <c:formatCode>0.0%</c:formatCode>
                <c:ptCount val="40"/>
                <c:pt idx="0">
                  <c:v>2.258566978193155E-2</c:v>
                </c:pt>
                <c:pt idx="1">
                  <c:v>2.3158990372105226E-2</c:v>
                </c:pt>
                <c:pt idx="2">
                  <c:v>3.7231253277399068E-2</c:v>
                </c:pt>
                <c:pt idx="3">
                  <c:v>6.7832538420773636E-2</c:v>
                </c:pt>
                <c:pt idx="4">
                  <c:v>7.4123628579074063E-2</c:v>
                </c:pt>
                <c:pt idx="5">
                  <c:v>8.773354995938254E-2</c:v>
                </c:pt>
                <c:pt idx="6">
                  <c:v>0.11345353675450753</c:v>
                </c:pt>
                <c:pt idx="7">
                  <c:v>8.7172413793103365E-2</c:v>
                </c:pt>
                <c:pt idx="8">
                  <c:v>9.6828046744574348E-2</c:v>
                </c:pt>
                <c:pt idx="9">
                  <c:v>9.4435075885328734E-2</c:v>
                </c:pt>
                <c:pt idx="10">
                  <c:v>8.8913899831176035E-2</c:v>
                </c:pt>
                <c:pt idx="11">
                  <c:v>8.6451247165532985E-2</c:v>
                </c:pt>
                <c:pt idx="12">
                  <c:v>4.3222003929273001E-2</c:v>
                </c:pt>
                <c:pt idx="13">
                  <c:v>-4.2624789680314024E-2</c:v>
                </c:pt>
                <c:pt idx="14">
                  <c:v>-6.904170118751729E-2</c:v>
                </c:pt>
                <c:pt idx="15">
                  <c:v>-6.5915492957746458E-2</c:v>
                </c:pt>
                <c:pt idx="16">
                  <c:v>-5.9608288390576192E-2</c:v>
                </c:pt>
                <c:pt idx="17">
                  <c:v>-6.5971243304200788E-2</c:v>
                </c:pt>
                <c:pt idx="18">
                  <c:v>-5.2039381153305198E-2</c:v>
                </c:pt>
                <c:pt idx="19">
                  <c:v>-3.8037486218302052E-2</c:v>
                </c:pt>
                <c:pt idx="20">
                  <c:v>-1.5785101080033281E-2</c:v>
                </c:pt>
                <c:pt idx="21">
                  <c:v>4.1585805378430152E-3</c:v>
                </c:pt>
                <c:pt idx="22">
                  <c:v>1.2919186366135316E-2</c:v>
                </c:pt>
                <c:pt idx="23">
                  <c:v>2.4255788313120252E-2</c:v>
                </c:pt>
                <c:pt idx="24">
                  <c:v>3.1973539140021989E-2</c:v>
                </c:pt>
                <c:pt idx="25">
                  <c:v>4.1846652267818474E-2</c:v>
                </c:pt>
                <c:pt idx="26">
                  <c:v>4.1846652267818474E-2</c:v>
                </c:pt>
                <c:pt idx="27">
                  <c:v>5.4061251664447418E-2</c:v>
                </c:pt>
                <c:pt idx="28">
                  <c:v>5.8008884243532899E-2</c:v>
                </c:pt>
                <c:pt idx="29">
                  <c:v>6.8876895399640148E-2</c:v>
                </c:pt>
                <c:pt idx="30">
                  <c:v>5.8249999999999913E-2</c:v>
                </c:pt>
                <c:pt idx="31">
                  <c:v>6.3331690487925085E-2</c:v>
                </c:pt>
                <c:pt idx="32">
                  <c:v>6.3383715260848295E-2</c:v>
                </c:pt>
                <c:pt idx="33">
                  <c:v>9.7476496783770461E-2</c:v>
                </c:pt>
                <c:pt idx="34">
                  <c:v>0.12197555500124713</c:v>
                </c:pt>
                <c:pt idx="35">
                  <c:v>0.12345066931085769</c:v>
                </c:pt>
                <c:pt idx="36">
                  <c:v>0.11382113821138207</c:v>
                </c:pt>
                <c:pt idx="37">
                  <c:v>0.11500735654732708</c:v>
                </c:pt>
                <c:pt idx="38">
                  <c:v>0.12843811394891946</c:v>
                </c:pt>
                <c:pt idx="39">
                  <c:v>0.15647437484525883</c:v>
                </c:pt>
              </c:numCache>
            </c:numRef>
          </c:val>
          <c:smooth val="0"/>
          <c:extLst>
            <c:ext xmlns:c16="http://schemas.microsoft.com/office/drawing/2014/chart" uri="{C3380CC4-5D6E-409C-BE32-E72D297353CC}">
              <c16:uniqueId val="{00000002-4A60-4EB3-BE4E-AE7714E1EDDF}"/>
            </c:ext>
          </c:extLst>
        </c:ser>
        <c:dLbls>
          <c:showLegendKey val="0"/>
          <c:showVal val="0"/>
          <c:showCatName val="0"/>
          <c:showSerName val="0"/>
          <c:showPercent val="0"/>
          <c:showBubbleSize val="0"/>
        </c:dLbls>
        <c:marker val="1"/>
        <c:smooth val="0"/>
        <c:axId val="495898800"/>
        <c:axId val="495897488"/>
      </c:lineChart>
      <c:catAx>
        <c:axId val="433306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v-SE"/>
          </a:p>
        </c:txPr>
        <c:crossAx val="433299696"/>
        <c:crosses val="autoZero"/>
        <c:auto val="1"/>
        <c:lblAlgn val="ctr"/>
        <c:lblOffset val="100"/>
        <c:noMultiLvlLbl val="0"/>
      </c:catAx>
      <c:valAx>
        <c:axId val="433299696"/>
        <c:scaling>
          <c:orientation val="minMax"/>
          <c:max val="5000"/>
          <c:min val="3000"/>
        </c:scaling>
        <c:delete val="0"/>
        <c:axPos val="l"/>
        <c:majorGridlines>
          <c:spPr>
            <a:ln w="9525" cap="flat" cmpd="sng" algn="ctr">
              <a:solidFill>
                <a:schemeClr val="tx1">
                  <a:lumMod val="15000"/>
                  <a:lumOff val="85000"/>
                </a:schemeClr>
              </a:solidFill>
              <a:round/>
            </a:ln>
            <a:effectLst/>
          </c:spPr>
        </c:majorGridlines>
        <c:numFmt formatCode="_-* #\ ##0\ _k_r_-;\-* #\ ##0\ _k_r_-;_-* &quot;-&quot;??\ _k_r_-;_-@_-"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v-SE"/>
          </a:p>
        </c:txPr>
        <c:crossAx val="433306584"/>
        <c:crosses val="autoZero"/>
        <c:crossBetween val="between"/>
      </c:valAx>
      <c:valAx>
        <c:axId val="495897488"/>
        <c:scaling>
          <c:orientation val="minMax"/>
        </c:scaling>
        <c:delete val="0"/>
        <c:axPos val="r"/>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v-SE"/>
          </a:p>
        </c:txPr>
        <c:crossAx val="495898800"/>
        <c:crosses val="max"/>
        <c:crossBetween val="between"/>
      </c:valAx>
      <c:catAx>
        <c:axId val="495898800"/>
        <c:scaling>
          <c:orientation val="minMax"/>
        </c:scaling>
        <c:delete val="1"/>
        <c:axPos val="b"/>
        <c:majorTickMark val="out"/>
        <c:minorTickMark val="none"/>
        <c:tickLblPos val="nextTo"/>
        <c:crossAx val="49589748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755263505730852E-2"/>
          <c:y val="3.7149611617696726E-2"/>
          <c:w val="0.90325912498347782"/>
          <c:h val="0.73897464944541502"/>
        </c:manualLayout>
      </c:layout>
      <c:lineChart>
        <c:grouping val="standard"/>
        <c:varyColors val="0"/>
        <c:ser>
          <c:idx val="0"/>
          <c:order val="0"/>
          <c:tx>
            <c:strRef>
              <c:f>PV!$B$4</c:f>
              <c:strCache>
                <c:ptCount val="1"/>
                <c:pt idx="0">
                  <c:v>Andel nybesök PV inom 3 dagar, legitimerad personal 2020</c:v>
                </c:pt>
              </c:strCache>
            </c:strRef>
          </c:tx>
          <c:spPr>
            <a:ln w="28575" cap="rnd">
              <a:solidFill>
                <a:schemeClr val="accent1"/>
              </a:solidFill>
              <a:round/>
            </a:ln>
            <a:effectLst/>
          </c:spPr>
          <c:marker>
            <c:symbol val="none"/>
          </c:marker>
          <c:cat>
            <c:numRef>
              <c:f>PV!$D$3:$AO$3</c:f>
              <c:numCache>
                <c:formatCode>General</c:formatCode>
                <c:ptCount val="38"/>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pt idx="31">
                  <c:v>33</c:v>
                </c:pt>
                <c:pt idx="32">
                  <c:v>34</c:v>
                </c:pt>
                <c:pt idx="33">
                  <c:v>35</c:v>
                </c:pt>
                <c:pt idx="34">
                  <c:v>36</c:v>
                </c:pt>
                <c:pt idx="35">
                  <c:v>37</c:v>
                </c:pt>
                <c:pt idx="36">
                  <c:v>38</c:v>
                </c:pt>
                <c:pt idx="37">
                  <c:v>39</c:v>
                </c:pt>
              </c:numCache>
            </c:numRef>
          </c:cat>
          <c:val>
            <c:numRef>
              <c:f>PV!$C$4:$AO$4</c:f>
              <c:numCache>
                <c:formatCode>0.0%</c:formatCode>
                <c:ptCount val="39"/>
                <c:pt idx="0">
                  <c:v>0.63</c:v>
                </c:pt>
                <c:pt idx="1">
                  <c:v>0.63</c:v>
                </c:pt>
                <c:pt idx="2">
                  <c:v>0.6</c:v>
                </c:pt>
                <c:pt idx="3">
                  <c:v>0.62</c:v>
                </c:pt>
                <c:pt idx="4">
                  <c:v>0.66</c:v>
                </c:pt>
                <c:pt idx="5">
                  <c:v>0.65</c:v>
                </c:pt>
                <c:pt idx="6">
                  <c:v>0.64</c:v>
                </c:pt>
                <c:pt idx="7">
                  <c:v>0.68</c:v>
                </c:pt>
                <c:pt idx="8">
                  <c:v>0.7</c:v>
                </c:pt>
                <c:pt idx="9">
                  <c:v>0.68</c:v>
                </c:pt>
                <c:pt idx="10">
                  <c:v>0.69</c:v>
                </c:pt>
                <c:pt idx="11">
                  <c:v>0.7</c:v>
                </c:pt>
                <c:pt idx="12">
                  <c:v>0.74</c:v>
                </c:pt>
                <c:pt idx="13">
                  <c:v>0.76</c:v>
                </c:pt>
                <c:pt idx="14">
                  <c:v>0.78</c:v>
                </c:pt>
                <c:pt idx="15">
                  <c:v>0.8</c:v>
                </c:pt>
                <c:pt idx="16">
                  <c:v>0.81</c:v>
                </c:pt>
                <c:pt idx="17">
                  <c:v>0.83</c:v>
                </c:pt>
                <c:pt idx="18">
                  <c:v>0.77</c:v>
                </c:pt>
                <c:pt idx="19">
                  <c:v>0.79</c:v>
                </c:pt>
                <c:pt idx="20">
                  <c:v>0.78</c:v>
                </c:pt>
                <c:pt idx="21">
                  <c:v>0.78</c:v>
                </c:pt>
                <c:pt idx="22">
                  <c:v>0.75</c:v>
                </c:pt>
                <c:pt idx="23">
                  <c:v>0.76</c:v>
                </c:pt>
                <c:pt idx="24">
                  <c:v>0.79</c:v>
                </c:pt>
                <c:pt idx="25">
                  <c:v>0.81</c:v>
                </c:pt>
                <c:pt idx="26">
                  <c:v>0.79</c:v>
                </c:pt>
                <c:pt idx="27">
                  <c:v>0.76</c:v>
                </c:pt>
                <c:pt idx="28">
                  <c:v>0.79</c:v>
                </c:pt>
                <c:pt idx="29">
                  <c:v>0.83</c:v>
                </c:pt>
                <c:pt idx="30">
                  <c:v>0.81</c:v>
                </c:pt>
                <c:pt idx="31">
                  <c:v>0.74</c:v>
                </c:pt>
                <c:pt idx="32">
                  <c:v>0.76</c:v>
                </c:pt>
                <c:pt idx="33">
                  <c:v>0.76</c:v>
                </c:pt>
                <c:pt idx="34">
                  <c:v>0.72</c:v>
                </c:pt>
                <c:pt idx="35">
                  <c:v>0.72</c:v>
                </c:pt>
                <c:pt idx="36">
                  <c:v>0.73</c:v>
                </c:pt>
                <c:pt idx="37">
                  <c:v>0.75</c:v>
                </c:pt>
                <c:pt idx="38">
                  <c:v>0.75</c:v>
                </c:pt>
              </c:numCache>
            </c:numRef>
          </c:val>
          <c:smooth val="0"/>
          <c:extLst>
            <c:ext xmlns:c16="http://schemas.microsoft.com/office/drawing/2014/chart" uri="{C3380CC4-5D6E-409C-BE32-E72D297353CC}">
              <c16:uniqueId val="{00000000-F711-42BF-805A-300567E6AFE4}"/>
            </c:ext>
          </c:extLst>
        </c:ser>
        <c:ser>
          <c:idx val="1"/>
          <c:order val="1"/>
          <c:tx>
            <c:strRef>
              <c:f>PV!$B$8</c:f>
              <c:strCache>
                <c:ptCount val="1"/>
                <c:pt idx="0">
                  <c:v>Andel nybesök PV inom 3 dagar, legitimerad personal 2019</c:v>
                </c:pt>
              </c:strCache>
            </c:strRef>
          </c:tx>
          <c:spPr>
            <a:ln w="28575" cap="rnd">
              <a:solidFill>
                <a:schemeClr val="accent2"/>
              </a:solidFill>
              <a:round/>
            </a:ln>
            <a:effectLst/>
          </c:spPr>
          <c:marker>
            <c:symbol val="none"/>
          </c:marker>
          <c:cat>
            <c:numRef>
              <c:f>PV!$D$3:$AO$3</c:f>
              <c:numCache>
                <c:formatCode>General</c:formatCode>
                <c:ptCount val="38"/>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pt idx="31">
                  <c:v>33</c:v>
                </c:pt>
                <c:pt idx="32">
                  <c:v>34</c:v>
                </c:pt>
                <c:pt idx="33">
                  <c:v>35</c:v>
                </c:pt>
                <c:pt idx="34">
                  <c:v>36</c:v>
                </c:pt>
                <c:pt idx="35">
                  <c:v>37</c:v>
                </c:pt>
                <c:pt idx="36">
                  <c:v>38</c:v>
                </c:pt>
                <c:pt idx="37">
                  <c:v>39</c:v>
                </c:pt>
              </c:numCache>
            </c:numRef>
          </c:cat>
          <c:val>
            <c:numRef>
              <c:f>PV!$C$8:$AO$8</c:f>
              <c:numCache>
                <c:formatCode>General</c:formatCode>
                <c:ptCount val="39"/>
                <c:pt idx="17" formatCode="0.0%">
                  <c:v>0.78</c:v>
                </c:pt>
                <c:pt idx="18" formatCode="0.0%">
                  <c:v>0.75</c:v>
                </c:pt>
                <c:pt idx="19" formatCode="0.0%">
                  <c:v>0.74</c:v>
                </c:pt>
                <c:pt idx="20" formatCode="0.0%">
                  <c:v>0.7</c:v>
                </c:pt>
                <c:pt idx="21" formatCode="0.0%">
                  <c:v>0.67</c:v>
                </c:pt>
                <c:pt idx="22" formatCode="0.0%">
                  <c:v>0.71</c:v>
                </c:pt>
                <c:pt idx="23" formatCode="0.0%">
                  <c:v>0.74</c:v>
                </c:pt>
                <c:pt idx="24" formatCode="0.0%">
                  <c:v>0.72</c:v>
                </c:pt>
                <c:pt idx="25" formatCode="0.0%">
                  <c:v>0.75</c:v>
                </c:pt>
                <c:pt idx="26" formatCode="0.0%">
                  <c:v>0.78</c:v>
                </c:pt>
                <c:pt idx="27" formatCode="0.0%">
                  <c:v>0.81</c:v>
                </c:pt>
                <c:pt idx="28" formatCode="0.0%">
                  <c:v>0.81</c:v>
                </c:pt>
                <c:pt idx="29" formatCode="0.0%">
                  <c:v>0.74</c:v>
                </c:pt>
                <c:pt idx="30" formatCode="0.0%">
                  <c:v>0.72</c:v>
                </c:pt>
                <c:pt idx="31" formatCode="0.0%">
                  <c:v>0.71</c:v>
                </c:pt>
                <c:pt idx="32" formatCode="0.0%">
                  <c:v>0.72</c:v>
                </c:pt>
                <c:pt idx="33" formatCode="0.0%">
                  <c:v>0.68</c:v>
                </c:pt>
                <c:pt idx="34" formatCode="0.0%">
                  <c:v>0.68</c:v>
                </c:pt>
                <c:pt idx="35" formatCode="0.0%">
                  <c:v>0.71</c:v>
                </c:pt>
                <c:pt idx="36" formatCode="0.0%">
                  <c:v>0.67</c:v>
                </c:pt>
                <c:pt idx="37" formatCode="0.0%">
                  <c:v>0.61</c:v>
                </c:pt>
                <c:pt idx="38" formatCode="0.0%">
                  <c:v>0.62</c:v>
                </c:pt>
              </c:numCache>
            </c:numRef>
          </c:val>
          <c:smooth val="0"/>
          <c:extLst>
            <c:ext xmlns:c16="http://schemas.microsoft.com/office/drawing/2014/chart" uri="{C3380CC4-5D6E-409C-BE32-E72D297353CC}">
              <c16:uniqueId val="{00000001-F711-42BF-805A-300567E6AFE4}"/>
            </c:ext>
          </c:extLst>
        </c:ser>
        <c:dLbls>
          <c:showLegendKey val="0"/>
          <c:showVal val="0"/>
          <c:showCatName val="0"/>
          <c:showSerName val="0"/>
          <c:showPercent val="0"/>
          <c:showBubbleSize val="0"/>
        </c:dLbls>
        <c:smooth val="0"/>
        <c:axId val="433306584"/>
        <c:axId val="433299696"/>
      </c:lineChart>
      <c:catAx>
        <c:axId val="433306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v-SE"/>
          </a:p>
        </c:txPr>
        <c:crossAx val="433299696"/>
        <c:crosses val="autoZero"/>
        <c:auto val="1"/>
        <c:lblAlgn val="ctr"/>
        <c:lblOffset val="100"/>
        <c:noMultiLvlLbl val="0"/>
      </c:catAx>
      <c:valAx>
        <c:axId val="433299696"/>
        <c:scaling>
          <c:orientation val="minMax"/>
          <c:max val="1"/>
          <c:min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v-SE"/>
          </a:p>
        </c:txPr>
        <c:crossAx val="433306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ida 1 - Rubrik, underrubrik, bildkollage">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0" y="4320000"/>
            <a:ext cx="7824272"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10" name="Platshållare för bild 9"/>
          <p:cNvSpPr>
            <a:spLocks noGrp="1"/>
          </p:cNvSpPr>
          <p:nvPr>
            <p:ph type="pic" sz="quarter" idx="14" hasCustomPrompt="1"/>
          </p:nvPr>
        </p:nvSpPr>
        <p:spPr>
          <a:xfrm>
            <a:off x="6372000" y="0"/>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smtClean="0"/>
              <a:t>Klicka på ikonen för att </a:t>
            </a:r>
            <a:br>
              <a:rPr lang="sv-SE" dirty="0" smtClean="0"/>
            </a:br>
            <a:r>
              <a:rPr lang="sv-SE" dirty="0" smtClean="0"/>
              <a:t>lägga till en bild</a:t>
            </a:r>
          </a:p>
        </p:txBody>
      </p:sp>
      <p:sp>
        <p:nvSpPr>
          <p:cNvPr id="11" name="Platshållare för bild 9"/>
          <p:cNvSpPr>
            <a:spLocks noGrp="1"/>
          </p:cNvSpPr>
          <p:nvPr>
            <p:ph type="pic" sz="quarter" idx="15" hasCustomPrompt="1"/>
          </p:nvPr>
        </p:nvSpPr>
        <p:spPr>
          <a:xfrm>
            <a:off x="9306000" y="0"/>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smtClean="0"/>
              <a:t>Klicka på ikonen för att </a:t>
            </a:r>
            <a:br>
              <a:rPr lang="sv-SE" dirty="0" smtClean="0"/>
            </a:br>
            <a:r>
              <a:rPr lang="sv-SE" dirty="0" smtClean="0"/>
              <a:t>lägga till en bild</a:t>
            </a:r>
          </a:p>
        </p:txBody>
      </p:sp>
      <p:sp>
        <p:nvSpPr>
          <p:cNvPr id="12" name="Platshållare för bild 9"/>
          <p:cNvSpPr>
            <a:spLocks noGrp="1"/>
          </p:cNvSpPr>
          <p:nvPr>
            <p:ph type="pic" sz="quarter" idx="16" hasCustomPrompt="1"/>
          </p:nvPr>
        </p:nvSpPr>
        <p:spPr>
          <a:xfrm>
            <a:off x="9306000" y="2204864"/>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smtClean="0"/>
              <a:t>Klicka på ikonen för att </a:t>
            </a:r>
            <a:br>
              <a:rPr lang="sv-SE" dirty="0" smtClean="0"/>
            </a:br>
            <a:r>
              <a:rPr lang="sv-SE" dirty="0" smtClean="0"/>
              <a:t>lägga till en bild</a:t>
            </a:r>
          </a:p>
        </p:txBody>
      </p:sp>
      <p:sp>
        <p:nvSpPr>
          <p:cNvPr id="2" name="Rubrik 1"/>
          <p:cNvSpPr>
            <a:spLocks noGrp="1"/>
          </p:cNvSpPr>
          <p:nvPr>
            <p:ph type="ctrTitle" hasCustomPrompt="1"/>
          </p:nvPr>
        </p:nvSpPr>
        <p:spPr>
          <a:xfrm>
            <a:off x="720000" y="2808000"/>
            <a:ext cx="7824272" cy="1440000"/>
          </a:xfrm>
        </p:spPr>
        <p:txBody>
          <a:bodyPr anchor="b"/>
          <a:lstStyle>
            <a:lvl1pPr algn="l">
              <a:defRPr sz="5100"/>
            </a:lvl1pPr>
          </a:lstStyle>
          <a:p>
            <a:r>
              <a:rPr lang="sv-SE" dirty="0" smtClean="0"/>
              <a:t>Klicka här för att skriva in en rubrik</a:t>
            </a:r>
            <a:endParaRPr lang="sv-SE" dirty="0"/>
          </a:p>
        </p:txBody>
      </p:sp>
      <p:sp>
        <p:nvSpPr>
          <p:cNvPr id="9" name="Platshållare för bild 9"/>
          <p:cNvSpPr>
            <a:spLocks noGrp="1"/>
          </p:cNvSpPr>
          <p:nvPr>
            <p:ph type="pic" sz="quarter" idx="17"/>
          </p:nvPr>
        </p:nvSpPr>
        <p:spPr>
          <a:xfrm>
            <a:off x="4528800" y="0"/>
            <a:ext cx="1800000" cy="12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smtClean="0"/>
              <a:t>Klicka på ikonen för att lägga till en bild</a:t>
            </a:r>
            <a:endParaRPr lang="sv-SE" dirty="0" smtClean="0"/>
          </a:p>
        </p:txBody>
      </p:sp>
      <p:sp>
        <p:nvSpPr>
          <p:cNvPr id="13" name="Platshållare för bild 9"/>
          <p:cNvSpPr>
            <a:spLocks noGrp="1"/>
          </p:cNvSpPr>
          <p:nvPr>
            <p:ph type="pic" sz="quarter" idx="18"/>
          </p:nvPr>
        </p:nvSpPr>
        <p:spPr>
          <a:xfrm>
            <a:off x="10392000" y="4410000"/>
            <a:ext cx="1800000" cy="12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smtClean="0"/>
              <a:t>Klicka på ikonen för att lägga till en bild</a:t>
            </a:r>
            <a:endParaRPr lang="sv-SE" dirty="0" smtClean="0"/>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16" name="Bildobjekt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27495359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nehållssida - Rubrik och 3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7" name="Platshållare för innehåll 2"/>
          <p:cNvSpPr>
            <a:spLocks noGrp="1"/>
          </p:cNvSpPr>
          <p:nvPr>
            <p:ph idx="1" hasCustomPrompt="1"/>
          </p:nvPr>
        </p:nvSpPr>
        <p:spPr>
          <a:xfrm>
            <a:off x="720000" y="2052000"/>
            <a:ext cx="3477600" cy="4140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bilderna nedan</a:t>
            </a:r>
          </a:p>
        </p:txBody>
      </p:sp>
      <p:sp>
        <p:nvSpPr>
          <p:cNvPr id="8" name="Platshållare för innehåll 2"/>
          <p:cNvSpPr>
            <a:spLocks noGrp="1"/>
          </p:cNvSpPr>
          <p:nvPr>
            <p:ph idx="10" hasCustomPrompt="1"/>
          </p:nvPr>
        </p:nvSpPr>
        <p:spPr>
          <a:xfrm>
            <a:off x="4381876" y="2052000"/>
            <a:ext cx="3477600" cy="4140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bilderna nedan</a:t>
            </a:r>
          </a:p>
        </p:txBody>
      </p:sp>
      <p:sp>
        <p:nvSpPr>
          <p:cNvPr id="9" name="Platshållare för innehåll 2"/>
          <p:cNvSpPr>
            <a:spLocks noGrp="1"/>
          </p:cNvSpPr>
          <p:nvPr>
            <p:ph idx="11" hasCustomPrompt="1"/>
          </p:nvPr>
        </p:nvSpPr>
        <p:spPr>
          <a:xfrm>
            <a:off x="8043750" y="2052000"/>
            <a:ext cx="3477600" cy="4140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bilderna nedan</a:t>
            </a:r>
          </a:p>
        </p:txBody>
      </p:sp>
    </p:spTree>
    <p:extLst>
      <p:ext uri="{BB962C8B-B14F-4D97-AF65-F5344CB8AC3E}">
        <p14:creationId xmlns:p14="http://schemas.microsoft.com/office/powerpoint/2010/main" val="247799807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3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8" name="Platshållare för text 8"/>
          <p:cNvSpPr>
            <a:spLocks noGrp="1"/>
          </p:cNvSpPr>
          <p:nvPr>
            <p:ph type="body" sz="quarter" idx="17" hasCustomPrompt="1"/>
          </p:nvPr>
        </p:nvSpPr>
        <p:spPr>
          <a:xfrm>
            <a:off x="719999" y="2052000"/>
            <a:ext cx="10800000" cy="432000"/>
          </a:xfrm>
        </p:spPr>
        <p:txBody>
          <a:bodyPr anchor="ctr" anchorCtr="0"/>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a:lvl1pPr>
          </a:lstStyle>
          <a:p>
            <a:pPr marL="0" marR="0" lvl="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a:pPr>
            <a:r>
              <a:rPr lang="sv-SE" dirty="0" smtClean="0"/>
              <a:t>Klicka här för att skriva in en underrubrik</a:t>
            </a:r>
          </a:p>
        </p:txBody>
      </p:sp>
      <p:sp>
        <p:nvSpPr>
          <p:cNvPr id="7" name="Platshållare för innehåll 2"/>
          <p:cNvSpPr>
            <a:spLocks noGrp="1"/>
          </p:cNvSpPr>
          <p:nvPr>
            <p:ph idx="1" hasCustomPrompt="1"/>
          </p:nvPr>
        </p:nvSpPr>
        <p:spPr>
          <a:xfrm>
            <a:off x="720000" y="2556000"/>
            <a:ext cx="3477600" cy="3636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ikonerna nedan</a:t>
            </a:r>
          </a:p>
        </p:txBody>
      </p:sp>
      <p:sp>
        <p:nvSpPr>
          <p:cNvPr id="9" name="Platshållare för innehåll 2"/>
          <p:cNvSpPr>
            <a:spLocks noGrp="1"/>
          </p:cNvSpPr>
          <p:nvPr>
            <p:ph idx="10" hasCustomPrompt="1"/>
          </p:nvPr>
        </p:nvSpPr>
        <p:spPr>
          <a:xfrm>
            <a:off x="4381876" y="2556000"/>
            <a:ext cx="3477600" cy="3636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ikonerna nedan</a:t>
            </a:r>
          </a:p>
        </p:txBody>
      </p:sp>
      <p:sp>
        <p:nvSpPr>
          <p:cNvPr id="11" name="Platshållare för innehåll 2"/>
          <p:cNvSpPr>
            <a:spLocks noGrp="1"/>
          </p:cNvSpPr>
          <p:nvPr>
            <p:ph idx="11" hasCustomPrompt="1"/>
          </p:nvPr>
        </p:nvSpPr>
        <p:spPr>
          <a:xfrm>
            <a:off x="8043750" y="2556000"/>
            <a:ext cx="3477600" cy="3636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145887988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nehållssida - 4 bilder utan rubrik">
    <p:spTree>
      <p:nvGrpSpPr>
        <p:cNvPr id="1" name=""/>
        <p:cNvGrpSpPr/>
        <p:nvPr/>
      </p:nvGrpSpPr>
      <p:grpSpPr>
        <a:xfrm>
          <a:off x="0" y="0"/>
          <a:ext cx="0" cy="0"/>
          <a:chOff x="0" y="0"/>
          <a:chExt cx="0" cy="0"/>
        </a:xfrm>
      </p:grpSpPr>
      <p:sp>
        <p:nvSpPr>
          <p:cNvPr id="10" name="Platshållare för bild 7"/>
          <p:cNvSpPr>
            <a:spLocks noGrp="1"/>
          </p:cNvSpPr>
          <p:nvPr>
            <p:ph type="pic" sz="quarter" idx="14"/>
          </p:nvPr>
        </p:nvSpPr>
        <p:spPr>
          <a:xfrm>
            <a:off x="720000" y="1440000"/>
            <a:ext cx="5292000" cy="2061008"/>
          </a:xfrm>
        </p:spPr>
        <p:txBody>
          <a:bodyPr>
            <a:normAutofit/>
          </a:bodyPr>
          <a:lstStyle>
            <a:lvl1pPr marL="0" indent="0">
              <a:buNone/>
              <a:defRPr sz="1600"/>
            </a:lvl1pPr>
          </a:lstStyle>
          <a:p>
            <a:r>
              <a:rPr lang="sv-SE" smtClean="0"/>
              <a:t>Klicka på ikonen för att lägga till en bild</a:t>
            </a:r>
            <a:endParaRPr lang="sv-SE" dirty="0"/>
          </a:p>
        </p:txBody>
      </p:sp>
      <p:sp>
        <p:nvSpPr>
          <p:cNvPr id="9" name="Platshållare för bild 7"/>
          <p:cNvSpPr>
            <a:spLocks noGrp="1"/>
          </p:cNvSpPr>
          <p:nvPr>
            <p:ph type="pic" sz="quarter" idx="15"/>
          </p:nvPr>
        </p:nvSpPr>
        <p:spPr>
          <a:xfrm>
            <a:off x="6156000" y="1440000"/>
            <a:ext cx="5328000" cy="2061008"/>
          </a:xfrm>
        </p:spPr>
        <p:txBody>
          <a:bodyPr>
            <a:normAutofit/>
          </a:bodyPr>
          <a:lstStyle>
            <a:lvl1pPr marL="0" indent="0">
              <a:buNone/>
              <a:defRPr sz="1600"/>
            </a:lvl1pPr>
          </a:lstStyle>
          <a:p>
            <a:r>
              <a:rPr lang="sv-SE" smtClean="0"/>
              <a:t>Klicka på ikonen för att lägga till en bild</a:t>
            </a:r>
            <a:endParaRPr lang="sv-SE"/>
          </a:p>
        </p:txBody>
      </p:sp>
      <p:sp>
        <p:nvSpPr>
          <p:cNvPr id="11" name="Platshållare för bild 7"/>
          <p:cNvSpPr>
            <a:spLocks noGrp="1"/>
          </p:cNvSpPr>
          <p:nvPr>
            <p:ph type="pic" sz="quarter" idx="16"/>
          </p:nvPr>
        </p:nvSpPr>
        <p:spPr>
          <a:xfrm>
            <a:off x="720000" y="3645024"/>
            <a:ext cx="5292000" cy="2097272"/>
          </a:xfrm>
        </p:spPr>
        <p:txBody>
          <a:bodyPr>
            <a:normAutofit/>
          </a:bodyPr>
          <a:lstStyle>
            <a:lvl1pPr marL="0" indent="0">
              <a:buNone/>
              <a:defRPr sz="1600"/>
            </a:lvl1pPr>
          </a:lstStyle>
          <a:p>
            <a:r>
              <a:rPr lang="sv-SE" smtClean="0"/>
              <a:t>Klicka på ikonen för att lägga till en bild</a:t>
            </a:r>
            <a:endParaRPr lang="sv-SE" dirty="0"/>
          </a:p>
        </p:txBody>
      </p:sp>
      <p:sp>
        <p:nvSpPr>
          <p:cNvPr id="12" name="Platshållare för bild 7"/>
          <p:cNvSpPr>
            <a:spLocks noGrp="1"/>
          </p:cNvSpPr>
          <p:nvPr>
            <p:ph type="pic" sz="quarter" idx="17"/>
          </p:nvPr>
        </p:nvSpPr>
        <p:spPr>
          <a:xfrm>
            <a:off x="6156000" y="3645024"/>
            <a:ext cx="5328000" cy="2097272"/>
          </a:xfrm>
        </p:spPr>
        <p:txBody>
          <a:bodyPr>
            <a:normAutofit/>
          </a:bodyPr>
          <a:lstStyle>
            <a:lvl1pPr marL="0" indent="0">
              <a:buNone/>
              <a:defRPr sz="1600"/>
            </a:lvl1pPr>
          </a:lstStyle>
          <a:p>
            <a:r>
              <a:rPr lang="sv-SE" smtClean="0"/>
              <a:t>Klicka på ikonen för att lägga till en bild</a:t>
            </a:r>
            <a:endParaRPr lang="sv-SE"/>
          </a:p>
        </p:txBody>
      </p:sp>
    </p:spTree>
    <p:extLst>
      <p:ext uri="{BB962C8B-B14F-4D97-AF65-F5344CB8AC3E}">
        <p14:creationId xmlns:p14="http://schemas.microsoft.com/office/powerpoint/2010/main" val="29745579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ehållssida - Stor bild utan rubrik">
    <p:spTree>
      <p:nvGrpSpPr>
        <p:cNvPr id="1" name=""/>
        <p:cNvGrpSpPr/>
        <p:nvPr/>
      </p:nvGrpSpPr>
      <p:grpSpPr>
        <a:xfrm>
          <a:off x="0" y="0"/>
          <a:ext cx="0" cy="0"/>
          <a:chOff x="0" y="0"/>
          <a:chExt cx="0" cy="0"/>
        </a:xfrm>
      </p:grpSpPr>
      <p:sp>
        <p:nvSpPr>
          <p:cNvPr id="3" name="Platshållare för innehåll 2"/>
          <p:cNvSpPr>
            <a:spLocks noGrp="1"/>
          </p:cNvSpPr>
          <p:nvPr>
            <p:ph idx="1" hasCustomPrompt="1"/>
          </p:nvPr>
        </p:nvSpPr>
        <p:spPr>
          <a:xfrm>
            <a:off x="720000" y="1440000"/>
            <a:ext cx="10800000" cy="4248000"/>
          </a:xfrm>
        </p:spPr>
        <p:txBody>
          <a:bodyPr>
            <a:normAutofit/>
          </a:bodyPr>
          <a:lstStyle>
            <a:lvl1pPr>
              <a:defRPr sz="20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34092201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lsida med bild">
    <p:spTree>
      <p:nvGrpSpPr>
        <p:cNvPr id="1" name=""/>
        <p:cNvGrpSpPr/>
        <p:nvPr/>
      </p:nvGrpSpPr>
      <p:grpSpPr>
        <a:xfrm>
          <a:off x="0" y="0"/>
          <a:ext cx="0" cy="0"/>
          <a:chOff x="0" y="0"/>
          <a:chExt cx="0" cy="0"/>
        </a:xfrm>
      </p:grpSpPr>
      <p:sp>
        <p:nvSpPr>
          <p:cNvPr id="3" name="Platshållare för innehåll 2"/>
          <p:cNvSpPr>
            <a:spLocks noGrp="1"/>
          </p:cNvSpPr>
          <p:nvPr>
            <p:ph idx="1" hasCustomPrompt="1"/>
          </p:nvPr>
        </p:nvSpPr>
        <p:spPr>
          <a:xfrm>
            <a:off x="0" y="0"/>
            <a:ext cx="12192000" cy="6858000"/>
          </a:xfrm>
        </p:spPr>
        <p:txBody>
          <a:bodyPr>
            <a:normAutofit/>
          </a:bodyPr>
          <a:lstStyle>
            <a:lvl1pPr marL="0" indent="0">
              <a:buNone/>
              <a:defRPr sz="2000"/>
            </a:lvl1pPr>
            <a:lvl2pPr>
              <a:defRPr sz="1900"/>
            </a:lvl2pPr>
            <a:lvl3pPr>
              <a:defRPr sz="1600"/>
            </a:lvl3pPr>
            <a:lvl4pPr>
              <a:defRPr sz="1500"/>
            </a:lvl4pPr>
            <a:lvl5pPr>
              <a:defRPr sz="1200"/>
            </a:lvl5pPr>
          </a:lstStyle>
          <a:p>
            <a:pPr lvl="0"/>
            <a:r>
              <a:rPr lang="sv-SE" dirty="0" smtClean="0"/>
              <a:t>Klicka här för att skriva in text eller välj objekt på bilderna nedan</a:t>
            </a:r>
          </a:p>
        </p:txBody>
      </p:sp>
    </p:spTree>
    <p:extLst>
      <p:ext uri="{BB962C8B-B14F-4D97-AF65-F5344CB8AC3E}">
        <p14:creationId xmlns:p14="http://schemas.microsoft.com/office/powerpoint/2010/main" val="353695257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lut">
    <p:spTree>
      <p:nvGrpSpPr>
        <p:cNvPr id="1" name=""/>
        <p:cNvGrpSpPr/>
        <p:nvPr/>
      </p:nvGrpSpPr>
      <p:grpSpPr>
        <a:xfrm>
          <a:off x="0" y="0"/>
          <a:ext cx="0" cy="0"/>
          <a:chOff x="0" y="0"/>
          <a:chExt cx="0" cy="0"/>
        </a:xfrm>
      </p:grpSpPr>
      <p:sp>
        <p:nvSpPr>
          <p:cNvPr id="3" name="textruta 2"/>
          <p:cNvSpPr txBox="1"/>
          <p:nvPr userDrawn="1"/>
        </p:nvSpPr>
        <p:spPr>
          <a:xfrm>
            <a:off x="3479907" y="4439403"/>
            <a:ext cx="5232187" cy="369332"/>
          </a:xfrm>
          <a:prstGeom prst="rect">
            <a:avLst/>
          </a:prstGeom>
          <a:noFill/>
        </p:spPr>
        <p:txBody>
          <a:bodyPr wrap="square" lIns="0" tIns="0" rIns="0" bIns="0" rtlCol="0">
            <a:spAutoFit/>
          </a:bodyPr>
          <a:lstStyle/>
          <a:p>
            <a:pPr algn="ctr"/>
            <a:r>
              <a:rPr lang="sv-SE" sz="2400" b="1" i="0" u="none" strike="noStrike" kern="1200" baseline="0" dirty="0" smtClean="0">
                <a:solidFill>
                  <a:schemeClr val="tx1"/>
                </a:solidFill>
                <a:latin typeface="+mn-lt"/>
                <a:ea typeface="+mn-ea"/>
                <a:cs typeface="+mn-cs"/>
              </a:rPr>
              <a:t>regiongavleborg.se </a:t>
            </a:r>
            <a:endParaRPr lang="sv-SE" sz="2800" b="1" dirty="0"/>
          </a:p>
        </p:txBody>
      </p:sp>
      <p:pic>
        <p:nvPicPr>
          <p:cNvPr id="1026" name="Picture 2" descr="G:\Information\Mallar\Mallar Visuell identitet\@Regionmallar_2015\Logotyper\Koncernlogotyp region\Koncernlogotyp färg\Koncernlogotyp_färg.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86778" y="2852936"/>
            <a:ext cx="4018447" cy="1210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9478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sida 2 - Rubrik och underrubrik">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2" y="5085016"/>
            <a:ext cx="10801351"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2" name="Rubrik 1"/>
          <p:cNvSpPr>
            <a:spLocks noGrp="1"/>
          </p:cNvSpPr>
          <p:nvPr>
            <p:ph type="ctrTitle" hasCustomPrompt="1"/>
          </p:nvPr>
        </p:nvSpPr>
        <p:spPr>
          <a:xfrm>
            <a:off x="720002" y="3573016"/>
            <a:ext cx="10801351" cy="1440000"/>
          </a:xfrm>
        </p:spPr>
        <p:txBody>
          <a:bodyPr anchor="b"/>
          <a:lstStyle>
            <a:lvl1pPr algn="l">
              <a:defRPr sz="5100"/>
            </a:lvl1pPr>
          </a:lstStyle>
          <a:p>
            <a:r>
              <a:rPr lang="sv-SE" dirty="0" smtClean="0"/>
              <a:t>Klicka här för att skriva in en rubrik</a:t>
            </a:r>
            <a:endParaRPr lang="sv-SE" dirty="0"/>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31247275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sida 3 - Rubrik, underrubrik, stående bild till höger">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720001" y="2060848"/>
            <a:ext cx="5880057" cy="2160000"/>
          </a:xfrm>
        </p:spPr>
        <p:txBody>
          <a:bodyPr anchor="b">
            <a:normAutofit/>
          </a:bodyPr>
          <a:lstStyle>
            <a:lvl1pPr algn="l">
              <a:defRPr sz="4400"/>
            </a:lvl1pPr>
          </a:lstStyle>
          <a:p>
            <a:r>
              <a:rPr lang="sv-SE" dirty="0" smtClean="0"/>
              <a:t>Klicka här för att skriva in en rubrik</a:t>
            </a:r>
            <a:endParaRPr lang="sv-SE" dirty="0"/>
          </a:p>
        </p:txBody>
      </p:sp>
      <p:sp>
        <p:nvSpPr>
          <p:cNvPr id="3" name="Underrubrik 2"/>
          <p:cNvSpPr>
            <a:spLocks noGrp="1"/>
          </p:cNvSpPr>
          <p:nvPr>
            <p:ph type="subTitle" idx="1" hasCustomPrompt="1"/>
          </p:nvPr>
        </p:nvSpPr>
        <p:spPr>
          <a:xfrm>
            <a:off x="720001" y="4320000"/>
            <a:ext cx="5880057"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9" name="Platshållare för bild 8"/>
          <p:cNvSpPr>
            <a:spLocks noGrp="1"/>
          </p:cNvSpPr>
          <p:nvPr>
            <p:ph type="pic" sz="quarter" idx="13"/>
          </p:nvPr>
        </p:nvSpPr>
        <p:spPr>
          <a:xfrm>
            <a:off x="6960096" y="0"/>
            <a:ext cx="5243904" cy="6858000"/>
          </a:xfrm>
        </p:spPr>
        <p:txBody>
          <a:bodyPr>
            <a:normAutofit/>
          </a:bodyPr>
          <a:lstStyle>
            <a:lvl1pPr marL="0" indent="0">
              <a:buNone/>
              <a:defRPr sz="1900"/>
            </a:lvl1pPr>
          </a:lstStyle>
          <a:p>
            <a:r>
              <a:rPr lang="sv-SE" smtClean="0"/>
              <a:t>Klicka på ikonen för att lägga till en bild</a:t>
            </a:r>
            <a:endParaRPr lang="sv-SE" dirty="0"/>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23392941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ssida - Rubrik och en ruta för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smtClean="0"/>
              <a:t>Klicka här för att skriva in en rubrik</a:t>
            </a:r>
            <a:endParaRPr lang="sv-SE" dirty="0"/>
          </a:p>
        </p:txBody>
      </p:sp>
      <p:sp>
        <p:nvSpPr>
          <p:cNvPr id="3" name="Platshållare för innehåll 2"/>
          <p:cNvSpPr>
            <a:spLocks noGrp="1"/>
          </p:cNvSpPr>
          <p:nvPr>
            <p:ph idx="1" hasCustomPrompt="1"/>
          </p:nvPr>
        </p:nvSpPr>
        <p:spPr>
          <a:xfrm>
            <a:off x="720000" y="2052000"/>
            <a:ext cx="10801349" cy="4140000"/>
          </a:xfrm>
        </p:spPr>
        <p:txBody>
          <a:bodyPr/>
          <a:lstStyle>
            <a:lvl1pPr marL="180975" indent="-180975">
              <a:buFont typeface="Arial" panose="020B0604020202020204" pitchFamily="34" charset="0"/>
              <a:buChar char="•"/>
              <a:defRPr/>
            </a:lvl1pPr>
            <a:lvl2pPr marL="274630" indent="0">
              <a:buFontTx/>
              <a:buNone/>
              <a:defRPr/>
            </a:lvl2pPr>
            <a:lvl3pPr marL="627047" indent="0">
              <a:buFontTx/>
              <a:buNone/>
              <a:defRPr/>
            </a:lvl3pPr>
            <a:lvl4pPr marL="1071536" indent="0">
              <a:buFontTx/>
              <a:buNone/>
              <a:defRPr/>
            </a:lvl4pPr>
            <a:lvl5pPr marL="1436651" indent="0">
              <a:buFontTx/>
              <a:buNone/>
              <a:defRPr/>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27899517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en ruta för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smtClean="0"/>
              <a:t>Klicka här för att skriva in en rubrik</a:t>
            </a:r>
            <a:endParaRPr lang="sv-SE" dirty="0"/>
          </a:p>
        </p:txBody>
      </p:sp>
      <p:sp>
        <p:nvSpPr>
          <p:cNvPr id="3" name="Platshållare för innehåll 2"/>
          <p:cNvSpPr>
            <a:spLocks noGrp="1"/>
          </p:cNvSpPr>
          <p:nvPr>
            <p:ph idx="1" hasCustomPrompt="1"/>
          </p:nvPr>
        </p:nvSpPr>
        <p:spPr>
          <a:xfrm>
            <a:off x="720000" y="2556000"/>
            <a:ext cx="10801349" cy="3636000"/>
          </a:xfrm>
        </p:spPr>
        <p:txBody>
          <a:bodyPr>
            <a:normAutofit/>
          </a:bodyPr>
          <a:lstStyle>
            <a:lvl1pPr marL="180975" indent="-180975">
              <a:buFont typeface="Arial" panose="020B0604020202020204" pitchFamily="34" charset="0"/>
              <a:buChar char="•"/>
              <a:defRPr sz="2000"/>
            </a:lvl1pPr>
            <a:lvl2pPr marL="274630" indent="0">
              <a:buFontTx/>
              <a:buNone/>
              <a:defRPr sz="1900"/>
            </a:lvl2pPr>
            <a:lvl3pPr marL="627047" indent="0">
              <a:buFontTx/>
              <a:buNone/>
              <a:defRPr sz="1600"/>
            </a:lvl3pPr>
            <a:lvl4pPr marL="1071536" indent="0">
              <a:buFontTx/>
              <a:buNone/>
              <a:defRPr sz="1500"/>
            </a:lvl4pPr>
            <a:lvl5pPr marL="1436651" indent="0">
              <a:buFontTx/>
              <a:buNone/>
              <a:defRPr sz="1200"/>
            </a:lvl5pPr>
          </a:lstStyle>
          <a:p>
            <a:pPr lvl="0"/>
            <a:r>
              <a:rPr lang="sv-SE" dirty="0" smtClean="0"/>
              <a:t>Klicka här för att skriva in text eller välj objekt på ikonerna nedan</a:t>
            </a:r>
          </a:p>
        </p:txBody>
      </p:sp>
      <p:sp>
        <p:nvSpPr>
          <p:cNvPr id="8"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smtClean="0"/>
              <a:t>Klicka här för att skriva en underrubrik</a:t>
            </a:r>
            <a:endParaRPr lang="sv-SE" dirty="0"/>
          </a:p>
        </p:txBody>
      </p:sp>
    </p:spTree>
    <p:extLst>
      <p:ext uri="{BB962C8B-B14F-4D97-AF65-F5344CB8AC3E}">
        <p14:creationId xmlns:p14="http://schemas.microsoft.com/office/powerpoint/2010/main" val="19809421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ssida - Rubrik, punktlista och två rutor fö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3" name="Platshållare för innehåll 2"/>
          <p:cNvSpPr>
            <a:spLocks noGrp="1"/>
          </p:cNvSpPr>
          <p:nvPr>
            <p:ph idx="1" hasCustomPrompt="1"/>
          </p:nvPr>
        </p:nvSpPr>
        <p:spPr>
          <a:xfrm>
            <a:off x="720000" y="2052000"/>
            <a:ext cx="5256000" cy="4140000"/>
          </a:xfrm>
        </p:spPr>
        <p:txBody>
          <a:bodyPr/>
          <a:lstStyle>
            <a:lvl1pPr marL="180975" indent="-180975">
              <a:buFont typeface="Arial" panose="020B0604020202020204" pitchFamily="34" charset="0"/>
              <a:buChar char="•"/>
              <a:defRPr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ikonerna nedan</a:t>
            </a:r>
          </a:p>
        </p:txBody>
      </p:sp>
      <p:sp>
        <p:nvSpPr>
          <p:cNvPr id="5" name="Platshållare för innehåll 4"/>
          <p:cNvSpPr>
            <a:spLocks noGrp="1"/>
          </p:cNvSpPr>
          <p:nvPr>
            <p:ph sz="quarter" idx="14" hasCustomPrompt="1"/>
          </p:nvPr>
        </p:nvSpPr>
        <p:spPr>
          <a:xfrm>
            <a:off x="6265137" y="2052000"/>
            <a:ext cx="5256213" cy="4138612"/>
          </a:xfrm>
        </p:spPr>
        <p:txBody>
          <a:body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7699714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två rutor fö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3" name="Platshållare för innehåll 2"/>
          <p:cNvSpPr>
            <a:spLocks noGrp="1"/>
          </p:cNvSpPr>
          <p:nvPr>
            <p:ph idx="1" hasCustomPrompt="1"/>
          </p:nvPr>
        </p:nvSpPr>
        <p:spPr>
          <a:xfrm>
            <a:off x="720000" y="2556000"/>
            <a:ext cx="5256000" cy="3636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7"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smtClean="0"/>
              <a:t>Klicka här för att skriva en underrubrik</a:t>
            </a:r>
            <a:endParaRPr lang="sv-SE" dirty="0"/>
          </a:p>
        </p:txBody>
      </p:sp>
      <p:sp>
        <p:nvSpPr>
          <p:cNvPr id="6" name="Platshållare för innehåll 4"/>
          <p:cNvSpPr>
            <a:spLocks noGrp="1"/>
          </p:cNvSpPr>
          <p:nvPr>
            <p:ph sz="quarter" idx="15" hasCustomPrompt="1"/>
          </p:nvPr>
        </p:nvSpPr>
        <p:spPr>
          <a:xfrm>
            <a:off x="6265137" y="2556000"/>
            <a:ext cx="5256213" cy="3634612"/>
          </a:xfrm>
        </p:spPr>
        <p:txBody>
          <a:bodyPr>
            <a:normAutofit/>
          </a:bodyPr>
          <a:lstStyle>
            <a:lvl1pPr>
              <a:defRPr sz="2000"/>
            </a:lvl1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14907345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hållssida -Rubrik,  2 mindre objekt till vänster och 1 större objekt till hög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baseline="0"/>
            </a:lvl1pPr>
          </a:lstStyle>
          <a:p>
            <a:r>
              <a:rPr lang="sv-SE" dirty="0" smtClean="0"/>
              <a:t>Klicka här för att lägga till en rubrik</a:t>
            </a:r>
            <a:endParaRPr lang="sv-SE" dirty="0"/>
          </a:p>
        </p:txBody>
      </p:sp>
      <p:sp>
        <p:nvSpPr>
          <p:cNvPr id="3" name="Platshållare för innehåll 2"/>
          <p:cNvSpPr>
            <a:spLocks noGrp="1"/>
          </p:cNvSpPr>
          <p:nvPr>
            <p:ph idx="1" hasCustomPrompt="1"/>
          </p:nvPr>
        </p:nvSpPr>
        <p:spPr>
          <a:xfrm>
            <a:off x="5040000" y="2052000"/>
            <a:ext cx="6480000" cy="4113304"/>
          </a:xfrm>
        </p:spPr>
        <p:txBody>
          <a:bodyPr/>
          <a:lstStyle>
            <a:lvl1pPr>
              <a:defRPr/>
            </a:lvl1pPr>
          </a:lstStyle>
          <a:p>
            <a:pPr lvl="0"/>
            <a:r>
              <a:rPr lang="sv-SE" dirty="0" smtClean="0"/>
              <a:t>Klicka här för att skriva in text eller välj objekt på ikonerna nedan</a:t>
            </a:r>
          </a:p>
        </p:txBody>
      </p:sp>
      <p:sp>
        <p:nvSpPr>
          <p:cNvPr id="6" name="Platshållare för innehåll 2"/>
          <p:cNvSpPr>
            <a:spLocks noGrp="1"/>
          </p:cNvSpPr>
          <p:nvPr>
            <p:ph idx="10" hasCustomPrompt="1"/>
          </p:nvPr>
        </p:nvSpPr>
        <p:spPr>
          <a:xfrm>
            <a:off x="720000" y="2052000"/>
            <a:ext cx="3960000" cy="198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16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7" name="Platshållare för innehåll 2"/>
          <p:cNvSpPr>
            <a:spLocks noGrp="1"/>
          </p:cNvSpPr>
          <p:nvPr>
            <p:ph idx="11" hasCustomPrompt="1"/>
          </p:nvPr>
        </p:nvSpPr>
        <p:spPr>
          <a:xfrm>
            <a:off x="720000" y="4183200"/>
            <a:ext cx="3960000" cy="1980000"/>
          </a:xfrm>
        </p:spPr>
        <p:txBody>
          <a:bodyPr>
            <a:normAutofit/>
          </a:bodyPr>
          <a:lstStyle>
            <a:lvl1pPr>
              <a:defRPr sz="16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10533932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2 mindre objekt till vänster och 1 större objekt till hög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baseline="0"/>
            </a:lvl1pPr>
          </a:lstStyle>
          <a:p>
            <a:r>
              <a:rPr lang="sv-SE" dirty="0" smtClean="0"/>
              <a:t>Klicka här för att lägga till en rubrik</a:t>
            </a:r>
            <a:endParaRPr lang="sv-SE" dirty="0"/>
          </a:p>
        </p:txBody>
      </p:sp>
      <p:sp>
        <p:nvSpPr>
          <p:cNvPr id="3" name="Platshållare för innehåll 2"/>
          <p:cNvSpPr>
            <a:spLocks noGrp="1"/>
          </p:cNvSpPr>
          <p:nvPr>
            <p:ph idx="1" hasCustomPrompt="1"/>
          </p:nvPr>
        </p:nvSpPr>
        <p:spPr>
          <a:xfrm>
            <a:off x="5040000" y="2556000"/>
            <a:ext cx="6480000" cy="3609304"/>
          </a:xfrm>
        </p:spPr>
        <p:txBody>
          <a:bodyPr>
            <a:normAutofit/>
          </a:bodyPr>
          <a:lstStyle>
            <a:lvl1pPr>
              <a:defRPr sz="20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
        <p:nvSpPr>
          <p:cNvPr id="8"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smtClean="0"/>
              <a:t>Klicka här för att skriva en underrubrik</a:t>
            </a:r>
            <a:endParaRPr lang="sv-SE" dirty="0"/>
          </a:p>
        </p:txBody>
      </p:sp>
      <p:sp>
        <p:nvSpPr>
          <p:cNvPr id="7" name="Platshållare för innehåll 2"/>
          <p:cNvSpPr>
            <a:spLocks noGrp="1"/>
          </p:cNvSpPr>
          <p:nvPr>
            <p:ph idx="10" hasCustomPrompt="1"/>
          </p:nvPr>
        </p:nvSpPr>
        <p:spPr>
          <a:xfrm>
            <a:off x="720000" y="2558160"/>
            <a:ext cx="3960000" cy="1692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16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9" name="Platshållare för innehåll 2"/>
          <p:cNvSpPr>
            <a:spLocks noGrp="1"/>
          </p:cNvSpPr>
          <p:nvPr>
            <p:ph idx="11" hasCustomPrompt="1"/>
          </p:nvPr>
        </p:nvSpPr>
        <p:spPr>
          <a:xfrm>
            <a:off x="720000" y="4471200"/>
            <a:ext cx="3960000" cy="1692000"/>
          </a:xfrm>
        </p:spPr>
        <p:txBody>
          <a:bodyPr>
            <a:normAutofit/>
          </a:bodyPr>
          <a:lstStyle>
            <a:lvl1pPr>
              <a:defRPr sz="16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24489623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20002" y="900000"/>
            <a:ext cx="10801348" cy="1080000"/>
          </a:xfrm>
          <a:prstGeom prst="rect">
            <a:avLst/>
          </a:prstGeom>
        </p:spPr>
        <p:txBody>
          <a:bodyPr vert="horz" lIns="91438" tIns="45719" rIns="91438" bIns="45719" rtlCol="0" anchor="b" anchorCtr="0">
            <a:normAutofit/>
          </a:bodyPr>
          <a:lstStyle/>
          <a:p>
            <a:r>
              <a:rPr lang="sv-SE" dirty="0" smtClean="0"/>
              <a:t>Rubrik</a:t>
            </a:r>
            <a:endParaRPr lang="sv-SE" dirty="0"/>
          </a:p>
        </p:txBody>
      </p:sp>
      <p:sp>
        <p:nvSpPr>
          <p:cNvPr id="3" name="Platshållare för text 2"/>
          <p:cNvSpPr>
            <a:spLocks noGrp="1"/>
          </p:cNvSpPr>
          <p:nvPr>
            <p:ph type="body" idx="1"/>
          </p:nvPr>
        </p:nvSpPr>
        <p:spPr>
          <a:xfrm>
            <a:off x="720000" y="2052000"/>
            <a:ext cx="10801349" cy="4140000"/>
          </a:xfrm>
          <a:prstGeom prst="rect">
            <a:avLst/>
          </a:prstGeom>
        </p:spPr>
        <p:txBody>
          <a:bodyPr vert="horz" lIns="91438" tIns="45719" rIns="91438" bIns="45719"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3556352275"/>
      </p:ext>
    </p:extLst>
  </p:cSld>
  <p:clrMap bg1="lt1" tx1="dk1" bg2="lt2" tx2="dk2" accent1="accent1" accent2="accent2" accent3="accent3" accent4="accent4" accent5="accent5" accent6="accent6" hlink="hlink" folHlink="folHlink"/>
  <p:sldLayoutIdLst>
    <p:sldLayoutId id="2147483726" r:id="rId1"/>
    <p:sldLayoutId id="2147483663" r:id="rId2"/>
    <p:sldLayoutId id="2147483664" r:id="rId3"/>
    <p:sldLayoutId id="2147483666" r:id="rId4"/>
    <p:sldLayoutId id="2147483728" r:id="rId5"/>
    <p:sldLayoutId id="2147483669" r:id="rId6"/>
    <p:sldLayoutId id="2147483729" r:id="rId7"/>
    <p:sldLayoutId id="2147483670" r:id="rId8"/>
    <p:sldLayoutId id="2147483730" r:id="rId9"/>
    <p:sldLayoutId id="2147483672" r:id="rId10"/>
    <p:sldLayoutId id="2147483732" r:id="rId11"/>
    <p:sldLayoutId id="2147483673" r:id="rId12"/>
    <p:sldLayoutId id="2147483674" r:id="rId13"/>
    <p:sldLayoutId id="2147483733" r:id="rId14"/>
    <p:sldLayoutId id="2147483735" r:id="rId15"/>
  </p:sldLayoutIdLst>
  <p:timing>
    <p:tnLst>
      <p:par>
        <p:cTn id="1" dur="indefinite" restart="never" nodeType="tmRoot"/>
      </p:par>
    </p:tnLst>
  </p:timing>
  <p:hf sldNum="0" hdr="0" ftr="0" dt="0"/>
  <p:txStyles>
    <p:titleStyle>
      <a:lvl1pPr algn="l" defTabSz="914377" rtl="0" eaLnBrk="1" latinLnBrk="0" hangingPunct="1">
        <a:lnSpc>
          <a:spcPct val="90000"/>
        </a:lnSpc>
        <a:spcBef>
          <a:spcPct val="0"/>
        </a:spcBef>
        <a:buNone/>
        <a:defRPr sz="4000" b="0" kern="1200">
          <a:solidFill>
            <a:schemeClr val="tx1"/>
          </a:solidFill>
          <a:latin typeface="+mj-lt"/>
          <a:ea typeface="+mj-ea"/>
          <a:cs typeface="+mj-cs"/>
        </a:defRPr>
      </a:lvl1pPr>
    </p:titleStyle>
    <p:bodyStyle>
      <a:lvl1pPr marL="182558" indent="-182558" algn="l" defTabSz="914377" rtl="0" eaLnBrk="1" latinLnBrk="0" hangingPunct="1">
        <a:lnSpc>
          <a:spcPct val="100000"/>
        </a:lnSpc>
        <a:spcBef>
          <a:spcPts val="600"/>
        </a:spcBef>
        <a:buFont typeface="Arial" panose="020B0604020202020204" pitchFamily="34" charset="0"/>
        <a:buChar char="•"/>
        <a:defRPr sz="2400" kern="1200">
          <a:solidFill>
            <a:schemeClr val="tx1"/>
          </a:solidFill>
          <a:latin typeface="+mn-lt"/>
          <a:ea typeface="+mn-ea"/>
          <a:cs typeface="+mn-cs"/>
        </a:defRPr>
      </a:lvl1pPr>
      <a:lvl2pPr marL="444489" indent="-169858" algn="l" defTabSz="914377"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2pPr>
      <a:lvl3pPr marL="809605" indent="-182558" algn="l" defTabSz="914377" rtl="0" eaLnBrk="1" latinLnBrk="0" hangingPunct="1">
        <a:lnSpc>
          <a:spcPct val="100000"/>
        </a:lnSpc>
        <a:spcBef>
          <a:spcPts val="600"/>
        </a:spcBef>
        <a:buFont typeface="Arial" panose="020B0604020202020204" pitchFamily="34" charset="0"/>
        <a:buChar char="•"/>
        <a:defRPr sz="1900" kern="1200">
          <a:solidFill>
            <a:schemeClr val="tx1"/>
          </a:solidFill>
          <a:latin typeface="+mn-lt"/>
          <a:ea typeface="+mn-ea"/>
          <a:cs typeface="+mn-cs"/>
        </a:defRPr>
      </a:lvl3pPr>
      <a:lvl4pPr marL="1254094" indent="-182558" algn="l" defTabSz="914377" rtl="0" eaLnBrk="1" latinLnBrk="0" hangingPunct="1">
        <a:lnSpc>
          <a:spcPct val="100000"/>
        </a:lnSpc>
        <a:spcBef>
          <a:spcPts val="600"/>
        </a:spcBef>
        <a:buFont typeface="Arial" panose="020B0604020202020204" pitchFamily="34" charset="0"/>
        <a:buChar char="•"/>
        <a:defRPr sz="1600" i="0" kern="1200">
          <a:solidFill>
            <a:schemeClr val="tx1"/>
          </a:solidFill>
          <a:latin typeface="+mn-lt"/>
          <a:ea typeface="+mn-ea"/>
          <a:cs typeface="+mn-cs"/>
        </a:defRPr>
      </a:lvl4pPr>
      <a:lvl5pPr marL="1619210" indent="-182558" algn="l" defTabSz="914377" rtl="0" eaLnBrk="1" latinLnBrk="0" hangingPunct="1">
        <a:lnSpc>
          <a:spcPct val="100000"/>
        </a:lnSpc>
        <a:spcBef>
          <a:spcPts val="600"/>
        </a:spcBef>
        <a:buFont typeface="Arial" panose="020B0604020202020204" pitchFamily="34" charset="0"/>
        <a:buChar char="•"/>
        <a:defRPr sz="1500" i="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88">
          <p15:clr>
            <a:srgbClr val="F26B43"/>
          </p15:clr>
        </p15:guide>
        <p15:guide id="2" pos="3840">
          <p15:clr>
            <a:srgbClr val="F26B43"/>
          </p15:clr>
        </p15:guide>
        <p15:guide id="3" orient="horz" pos="346">
          <p15:clr>
            <a:srgbClr val="F26B43"/>
          </p15:clr>
        </p15:guide>
        <p15:guide id="4" pos="438">
          <p15:clr>
            <a:srgbClr val="F26B43"/>
          </p15:clr>
        </p15:guide>
        <p15:guide id="5" orient="horz" pos="1253">
          <p15:clr>
            <a:srgbClr val="F26B43"/>
          </p15:clr>
        </p15:guide>
        <p15:guide id="6" orient="horz" pos="3748">
          <p15:clr>
            <a:srgbClr val="F26B43"/>
          </p15:clr>
        </p15:guide>
        <p15:guide id="7" pos="724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12"/>
          <p:cNvSpPr>
            <a:spLocks noGrp="1"/>
          </p:cNvSpPr>
          <p:nvPr>
            <p:ph type="subTitle" idx="1"/>
          </p:nvPr>
        </p:nvSpPr>
        <p:spPr/>
        <p:txBody>
          <a:bodyPr/>
          <a:lstStyle/>
          <a:p>
            <a:r>
              <a:rPr lang="sv-SE" dirty="0" smtClean="0"/>
              <a:t>200924</a:t>
            </a:r>
            <a:endParaRPr lang="sv-SE" dirty="0"/>
          </a:p>
        </p:txBody>
      </p:sp>
      <p:sp>
        <p:nvSpPr>
          <p:cNvPr id="12" name="Rubrik 11"/>
          <p:cNvSpPr>
            <a:spLocks noGrp="1"/>
          </p:cNvSpPr>
          <p:nvPr>
            <p:ph type="ctrTitle"/>
          </p:nvPr>
        </p:nvSpPr>
        <p:spPr/>
        <p:txBody>
          <a:bodyPr/>
          <a:lstStyle/>
          <a:p>
            <a:r>
              <a:rPr lang="sv-SE" dirty="0" smtClean="0"/>
              <a:t>Pensionärsrådet</a:t>
            </a:r>
            <a:endParaRPr lang="sv-SE" dirty="0"/>
          </a:p>
        </p:txBody>
      </p:sp>
    </p:spTree>
    <p:extLst>
      <p:ext uri="{BB962C8B-B14F-4D97-AF65-F5344CB8AC3E}">
        <p14:creationId xmlns:p14="http://schemas.microsoft.com/office/powerpoint/2010/main" val="314282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3791744" y="404664"/>
            <a:ext cx="6264696" cy="384721"/>
          </a:xfrm>
          <a:prstGeom prst="rect">
            <a:avLst/>
          </a:prstGeom>
          <a:noFill/>
        </p:spPr>
        <p:txBody>
          <a:bodyPr wrap="square" rtlCol="0">
            <a:spAutoFit/>
          </a:bodyPr>
          <a:lstStyle/>
          <a:p>
            <a:r>
              <a:rPr lang="sv-SE" b="1" dirty="0" smtClean="0"/>
              <a:t>Totalt väntande – operation/åtgärd</a:t>
            </a:r>
            <a:endParaRPr lang="sv-SE" b="1" dirty="0"/>
          </a:p>
        </p:txBody>
      </p:sp>
      <p:graphicFrame>
        <p:nvGraphicFramePr>
          <p:cNvPr id="4" name="Diagram 3"/>
          <p:cNvGraphicFramePr>
            <a:graphicFrameLocks/>
          </p:cNvGraphicFramePr>
          <p:nvPr>
            <p:extLst/>
          </p:nvPr>
        </p:nvGraphicFramePr>
        <p:xfrm>
          <a:off x="623392" y="1124744"/>
          <a:ext cx="11305256" cy="48245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8759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3215680" y="404664"/>
            <a:ext cx="7272808" cy="384721"/>
          </a:xfrm>
          <a:prstGeom prst="rect">
            <a:avLst/>
          </a:prstGeom>
          <a:noFill/>
        </p:spPr>
        <p:txBody>
          <a:bodyPr wrap="square" rtlCol="0">
            <a:spAutoFit/>
          </a:bodyPr>
          <a:lstStyle/>
          <a:p>
            <a:r>
              <a:rPr lang="sv-SE" b="1" dirty="0" smtClean="0"/>
              <a:t>Vårdgaranti PV – nybesök inom tre dagar till leg. personal</a:t>
            </a:r>
            <a:endParaRPr lang="sv-SE" b="1" dirty="0"/>
          </a:p>
        </p:txBody>
      </p:sp>
      <p:graphicFrame>
        <p:nvGraphicFramePr>
          <p:cNvPr id="4" name="Diagram 3"/>
          <p:cNvGraphicFramePr>
            <a:graphicFrameLocks/>
          </p:cNvGraphicFramePr>
          <p:nvPr>
            <p:extLst/>
          </p:nvPr>
        </p:nvGraphicFramePr>
        <p:xfrm>
          <a:off x="623392" y="980728"/>
          <a:ext cx="11305256" cy="50405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1867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Brytpunktssamtal under </a:t>
            </a:r>
            <a:r>
              <a:rPr lang="sv-SE" dirty="0" smtClean="0"/>
              <a:t>pandemin</a:t>
            </a:r>
            <a:endParaRPr lang="sv-SE" dirty="0"/>
          </a:p>
        </p:txBody>
      </p:sp>
      <p:sp>
        <p:nvSpPr>
          <p:cNvPr id="3" name="Platshållare för innehåll 2"/>
          <p:cNvSpPr>
            <a:spLocks noGrp="1"/>
          </p:cNvSpPr>
          <p:nvPr>
            <p:ph idx="1"/>
          </p:nvPr>
        </p:nvSpPr>
        <p:spPr/>
        <p:txBody>
          <a:bodyPr/>
          <a:lstStyle/>
          <a:p>
            <a:r>
              <a:rPr lang="sv-SE" dirty="0" smtClean="0"/>
              <a:t>PP från SSL-PV 9 april </a:t>
            </a:r>
            <a:r>
              <a:rPr lang="sv-SE" dirty="0" err="1" smtClean="0"/>
              <a:t>resp</a:t>
            </a:r>
            <a:r>
              <a:rPr lang="sv-SE" dirty="0" smtClean="0"/>
              <a:t> 17 april</a:t>
            </a:r>
          </a:p>
          <a:p>
            <a:r>
              <a:rPr lang="sv-SE" dirty="0" smtClean="0"/>
              <a:t>Regional riktlinje om palliativ vård under pandemin</a:t>
            </a:r>
          </a:p>
          <a:p>
            <a:r>
              <a:rPr lang="sv-SE" dirty="0" smtClean="0"/>
              <a:t>Samtal med chefsläkare och deltagare i SSL-PV</a:t>
            </a:r>
          </a:p>
          <a:p>
            <a:endParaRPr lang="sv-SE" dirty="0"/>
          </a:p>
        </p:txBody>
      </p:sp>
    </p:spTree>
    <p:extLst>
      <p:ext uri="{BB962C8B-B14F-4D97-AF65-F5344CB8AC3E}">
        <p14:creationId xmlns:p14="http://schemas.microsoft.com/office/powerpoint/2010/main" val="1045825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12"/>
          <p:cNvSpPr>
            <a:spLocks noGrp="1"/>
          </p:cNvSpPr>
          <p:nvPr>
            <p:ph type="subTitle" idx="1"/>
          </p:nvPr>
        </p:nvSpPr>
        <p:spPr/>
        <p:txBody>
          <a:bodyPr/>
          <a:lstStyle/>
          <a:p>
            <a:r>
              <a:rPr lang="sv-SE" i="1" dirty="0" smtClean="0"/>
              <a:t>2020-04-09, utdrag ur</a:t>
            </a:r>
            <a:endParaRPr lang="sv-SE" i="1" dirty="0"/>
          </a:p>
        </p:txBody>
      </p:sp>
      <p:sp>
        <p:nvSpPr>
          <p:cNvPr id="12" name="Rubrik 11"/>
          <p:cNvSpPr>
            <a:spLocks noGrp="1"/>
          </p:cNvSpPr>
          <p:nvPr>
            <p:ph type="ctrTitle"/>
          </p:nvPr>
        </p:nvSpPr>
        <p:spPr>
          <a:xfrm>
            <a:off x="720002" y="2060848"/>
            <a:ext cx="10801351" cy="1800200"/>
          </a:xfrm>
        </p:spPr>
        <p:txBody>
          <a:bodyPr>
            <a:normAutofit/>
          </a:bodyPr>
          <a:lstStyle/>
          <a:p>
            <a:r>
              <a:rPr lang="sv-SE" i="1" dirty="0" smtClean="0"/>
              <a:t>Primärvårdsstrategi </a:t>
            </a:r>
            <a:r>
              <a:rPr lang="sv-SE" i="1" dirty="0"/>
              <a:t>för hantering av </a:t>
            </a:r>
            <a:r>
              <a:rPr lang="sv-SE" i="1" dirty="0" smtClean="0"/>
              <a:t>covid-19 </a:t>
            </a:r>
            <a:r>
              <a:rPr lang="sv-SE" i="1" dirty="0"/>
              <a:t>i</a:t>
            </a:r>
            <a:r>
              <a:rPr lang="sv-SE" i="1" dirty="0" smtClean="0"/>
              <a:t> Gävleborg</a:t>
            </a:r>
            <a:endParaRPr lang="sv-SE" i="1" dirty="0"/>
          </a:p>
        </p:txBody>
      </p:sp>
    </p:spTree>
    <p:extLst>
      <p:ext uri="{BB962C8B-B14F-4D97-AF65-F5344CB8AC3E}">
        <p14:creationId xmlns:p14="http://schemas.microsoft.com/office/powerpoint/2010/main" val="2062130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20002" y="260648"/>
            <a:ext cx="10801348" cy="1080000"/>
          </a:xfrm>
        </p:spPr>
        <p:txBody>
          <a:bodyPr>
            <a:normAutofit/>
          </a:bodyPr>
          <a:lstStyle/>
          <a:p>
            <a:r>
              <a:rPr lang="sv-SE" i="1" dirty="0" smtClean="0"/>
              <a:t>SSL-L Primärvårds stab</a:t>
            </a:r>
            <a:br>
              <a:rPr lang="sv-SE" i="1" dirty="0" smtClean="0"/>
            </a:br>
            <a:r>
              <a:rPr lang="sv-SE" sz="2000" i="1" dirty="0" smtClean="0"/>
              <a:t>(särskild sjukvårdsledning för primärvården i länsgemensam stab)</a:t>
            </a:r>
            <a:endParaRPr lang="sv-SE" i="1" dirty="0"/>
          </a:p>
        </p:txBody>
      </p:sp>
      <p:sp>
        <p:nvSpPr>
          <p:cNvPr id="4" name="Platshållare för innehåll 3"/>
          <p:cNvSpPr>
            <a:spLocks noGrp="1"/>
          </p:cNvSpPr>
          <p:nvPr>
            <p:ph idx="1"/>
          </p:nvPr>
        </p:nvSpPr>
        <p:spPr>
          <a:xfrm>
            <a:off x="720002" y="1413722"/>
            <a:ext cx="5256000" cy="4895597"/>
          </a:xfrm>
        </p:spPr>
        <p:txBody>
          <a:bodyPr/>
          <a:lstStyle/>
          <a:p>
            <a:r>
              <a:rPr lang="sv-SE" i="1" dirty="0" smtClean="0"/>
              <a:t>Margareta Elmelind, stabschef</a:t>
            </a:r>
          </a:p>
          <a:p>
            <a:r>
              <a:rPr lang="sv-SE" i="1" dirty="0" smtClean="0"/>
              <a:t>Anna-Karin Howell Lindberg, </a:t>
            </a:r>
            <a:r>
              <a:rPr lang="sv-SE" i="1" dirty="0" err="1" smtClean="0"/>
              <a:t>sekr</a:t>
            </a:r>
            <a:endParaRPr lang="sv-SE" i="1" dirty="0" smtClean="0"/>
          </a:p>
          <a:p>
            <a:r>
              <a:rPr lang="sv-SE" i="1" dirty="0" smtClean="0"/>
              <a:t>Johan Hagsjö</a:t>
            </a:r>
          </a:p>
          <a:p>
            <a:r>
              <a:rPr lang="sv-SE" i="1" dirty="0" smtClean="0"/>
              <a:t>Tommy Lundmark</a:t>
            </a:r>
          </a:p>
          <a:p>
            <a:r>
              <a:rPr lang="sv-SE" i="1" dirty="0" smtClean="0"/>
              <a:t>Börje Svensson</a:t>
            </a:r>
          </a:p>
          <a:p>
            <a:r>
              <a:rPr lang="sv-SE" i="1" dirty="0" smtClean="0"/>
              <a:t>Alexander Wirdby</a:t>
            </a:r>
          </a:p>
          <a:p>
            <a:r>
              <a:rPr lang="sv-SE" i="1" dirty="0" smtClean="0"/>
              <a:t>Anna Andersson, Ljusdal</a:t>
            </a:r>
          </a:p>
          <a:p>
            <a:r>
              <a:rPr lang="sv-SE" i="1" dirty="0" smtClean="0"/>
              <a:t>Per Granström, </a:t>
            </a:r>
            <a:r>
              <a:rPr lang="sv-SE" i="1" dirty="0" err="1" smtClean="0"/>
              <a:t>Harmånger</a:t>
            </a:r>
            <a:endParaRPr lang="sv-SE" i="1" dirty="0" smtClean="0"/>
          </a:p>
          <a:p>
            <a:r>
              <a:rPr lang="sv-SE" i="1" dirty="0" smtClean="0"/>
              <a:t>Helena </a:t>
            </a:r>
            <a:r>
              <a:rPr lang="sv-SE" i="1" dirty="0" err="1" smtClean="0"/>
              <a:t>Bikoff</a:t>
            </a:r>
            <a:r>
              <a:rPr lang="sv-SE" i="1" dirty="0" smtClean="0"/>
              <a:t>, Hudiksvall</a:t>
            </a:r>
            <a:endParaRPr lang="sv-SE" i="1" dirty="0"/>
          </a:p>
        </p:txBody>
      </p:sp>
      <p:sp>
        <p:nvSpPr>
          <p:cNvPr id="5" name="Platshållare för innehåll 4"/>
          <p:cNvSpPr>
            <a:spLocks noGrp="1"/>
          </p:cNvSpPr>
          <p:nvPr>
            <p:ph sz="quarter" idx="14"/>
          </p:nvPr>
        </p:nvSpPr>
        <p:spPr>
          <a:xfrm>
            <a:off x="6265137" y="1413722"/>
            <a:ext cx="5256213" cy="4776890"/>
          </a:xfrm>
        </p:spPr>
        <p:txBody>
          <a:bodyPr/>
          <a:lstStyle/>
          <a:p>
            <a:r>
              <a:rPr lang="sv-SE" i="1" dirty="0" smtClean="0"/>
              <a:t>Robert Hill, Söderhamn</a:t>
            </a:r>
          </a:p>
          <a:p>
            <a:r>
              <a:rPr lang="sv-SE" i="1" dirty="0" smtClean="0"/>
              <a:t>Kristina Billmark Elfstrand, Bollnäs/Ovanåker</a:t>
            </a:r>
          </a:p>
          <a:p>
            <a:r>
              <a:rPr lang="sv-SE" i="1" dirty="0" smtClean="0"/>
              <a:t>Susanna Björklund, Gävle</a:t>
            </a:r>
          </a:p>
          <a:p>
            <a:r>
              <a:rPr lang="sv-SE" i="1" dirty="0" smtClean="0"/>
              <a:t>Jörgen </a:t>
            </a:r>
            <a:r>
              <a:rPr lang="sv-SE" i="1" dirty="0" err="1" smtClean="0"/>
              <a:t>Tranevik</a:t>
            </a:r>
            <a:r>
              <a:rPr lang="sv-SE" i="1" dirty="0" smtClean="0"/>
              <a:t>, Sandviken</a:t>
            </a:r>
          </a:p>
          <a:p>
            <a:r>
              <a:rPr lang="sv-SE" i="1" dirty="0" smtClean="0"/>
              <a:t>Roger O Nilsson, Sjukvårdsledare(</a:t>
            </a:r>
            <a:r>
              <a:rPr lang="sv-SE" i="1" dirty="0" err="1" smtClean="0"/>
              <a:t>bitr</a:t>
            </a:r>
            <a:r>
              <a:rPr lang="sv-SE" i="1" dirty="0" smtClean="0"/>
              <a:t> HSD)</a:t>
            </a:r>
          </a:p>
        </p:txBody>
      </p:sp>
    </p:spTree>
    <p:extLst>
      <p:ext uri="{BB962C8B-B14F-4D97-AF65-F5344CB8AC3E}">
        <p14:creationId xmlns:p14="http://schemas.microsoft.com/office/powerpoint/2010/main" val="2034747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p:cNvSpPr>
            <a:spLocks noGrp="1"/>
          </p:cNvSpPr>
          <p:nvPr>
            <p:ph type="title"/>
          </p:nvPr>
        </p:nvSpPr>
        <p:spPr>
          <a:xfrm>
            <a:off x="720002" y="404664"/>
            <a:ext cx="10801348" cy="792088"/>
          </a:xfrm>
        </p:spPr>
        <p:txBody>
          <a:bodyPr/>
          <a:lstStyle/>
          <a:p>
            <a:r>
              <a:rPr lang="sv-SE" i="1" dirty="0" smtClean="0"/>
              <a:t>Prioriterat hälsocentralsarbete</a:t>
            </a:r>
            <a:endParaRPr lang="sv-SE" i="1" dirty="0"/>
          </a:p>
        </p:txBody>
      </p:sp>
      <p:sp>
        <p:nvSpPr>
          <p:cNvPr id="8" name="Platshållare för innehåll 7"/>
          <p:cNvSpPr>
            <a:spLocks noGrp="1"/>
          </p:cNvSpPr>
          <p:nvPr>
            <p:ph idx="1"/>
          </p:nvPr>
        </p:nvSpPr>
        <p:spPr>
          <a:xfrm>
            <a:off x="720000" y="1196752"/>
            <a:ext cx="10801349" cy="5256584"/>
          </a:xfrm>
        </p:spPr>
        <p:txBody>
          <a:bodyPr>
            <a:normAutofit/>
          </a:bodyPr>
          <a:lstStyle/>
          <a:p>
            <a:pPr marL="285750" indent="-285750"/>
            <a:r>
              <a:rPr lang="sv-SE" sz="1800" i="1" dirty="0" smtClean="0"/>
              <a:t>Telefonrådgivning</a:t>
            </a:r>
            <a:endParaRPr lang="sv-SE" sz="1800" i="1" dirty="0"/>
          </a:p>
          <a:p>
            <a:pPr marL="285750" indent="-285750"/>
            <a:r>
              <a:rPr lang="sv-SE" sz="1800" i="1" dirty="0">
                <a:solidFill>
                  <a:srgbClr val="FF0000"/>
                </a:solidFill>
              </a:rPr>
              <a:t>Särskilda </a:t>
            </a:r>
            <a:r>
              <a:rPr lang="sv-SE" sz="1800" i="1" dirty="0" smtClean="0">
                <a:solidFill>
                  <a:srgbClr val="FF0000"/>
                </a:solidFill>
              </a:rPr>
              <a:t>boenden, korttidsplatser, </a:t>
            </a:r>
            <a:r>
              <a:rPr lang="sv-SE" sz="1800" i="1" dirty="0">
                <a:solidFill>
                  <a:srgbClr val="FF0000"/>
                </a:solidFill>
              </a:rPr>
              <a:t>korttidsboenden, </a:t>
            </a:r>
            <a:r>
              <a:rPr lang="sv-SE" sz="1800" i="1" dirty="0" smtClean="0">
                <a:solidFill>
                  <a:srgbClr val="FF0000"/>
                </a:solidFill>
              </a:rPr>
              <a:t>hemsjukvård </a:t>
            </a:r>
            <a:r>
              <a:rPr lang="sv-SE" sz="1800" i="1" dirty="0">
                <a:solidFill>
                  <a:srgbClr val="FF0000"/>
                </a:solidFill>
              </a:rPr>
              <a:t/>
            </a:r>
            <a:br>
              <a:rPr lang="sv-SE" sz="1800" i="1" dirty="0">
                <a:solidFill>
                  <a:srgbClr val="FF0000"/>
                </a:solidFill>
              </a:rPr>
            </a:br>
            <a:r>
              <a:rPr lang="sv-SE" sz="1800" i="1" dirty="0" err="1">
                <a:solidFill>
                  <a:srgbClr val="FF0000"/>
                </a:solidFill>
              </a:rPr>
              <a:t>r</a:t>
            </a:r>
            <a:r>
              <a:rPr lang="sv-SE" sz="1800" i="1" dirty="0" err="1" smtClean="0">
                <a:solidFill>
                  <a:srgbClr val="FF0000"/>
                </a:solidFill>
              </a:rPr>
              <a:t>ondning</a:t>
            </a:r>
            <a:r>
              <a:rPr lang="sv-SE" sz="1800" i="1" dirty="0" smtClean="0">
                <a:solidFill>
                  <a:srgbClr val="FF0000"/>
                </a:solidFill>
              </a:rPr>
              <a:t> </a:t>
            </a:r>
            <a:r>
              <a:rPr lang="sv-SE" sz="1800" i="1" dirty="0">
                <a:solidFill>
                  <a:srgbClr val="FF0000"/>
                </a:solidFill>
              </a:rPr>
              <a:t>och vårdplanering är viktigt och ska </a:t>
            </a:r>
            <a:r>
              <a:rPr lang="sv-SE" sz="1800" i="1" dirty="0" smtClean="0">
                <a:solidFill>
                  <a:srgbClr val="FF0000"/>
                </a:solidFill>
              </a:rPr>
              <a:t>prioriteras. Viktigt att fysiska besök inte undvikt om medicinska behov finns. </a:t>
            </a:r>
            <a:r>
              <a:rPr lang="sv-SE" sz="1800" i="1" dirty="0">
                <a:solidFill>
                  <a:srgbClr val="FF0000"/>
                </a:solidFill>
              </a:rPr>
              <a:t>Vid vårdplanering bör inkluderas eventuell brytpunktsbedömning, vårdbegränsning och möjlighet för sjuksköterska att konstatera </a:t>
            </a:r>
            <a:r>
              <a:rPr lang="sv-SE" sz="1800" i="1" dirty="0" smtClean="0">
                <a:solidFill>
                  <a:srgbClr val="FF0000"/>
                </a:solidFill>
              </a:rPr>
              <a:t>dödsfall</a:t>
            </a:r>
          </a:p>
          <a:p>
            <a:pPr marL="285750" indent="-285750"/>
            <a:r>
              <a:rPr lang="sv-SE" sz="1800" i="1" dirty="0" smtClean="0"/>
              <a:t>Ökad telefontillgänglighet för kommunerna, ambulans och hemtjänst</a:t>
            </a:r>
          </a:p>
          <a:p>
            <a:pPr marL="285750" indent="-285750"/>
            <a:r>
              <a:rPr lang="sv-SE" sz="1800" i="1" dirty="0" smtClean="0"/>
              <a:t>Att stötta multisjuka patienter i eget boende med stora hemtjänstinsatser</a:t>
            </a:r>
            <a:endParaRPr lang="sv-SE" sz="1800" i="1" dirty="0"/>
          </a:p>
          <a:p>
            <a:pPr marL="285750" indent="-285750"/>
            <a:r>
              <a:rPr lang="sv-SE" sz="1800" i="1" dirty="0"/>
              <a:t>Bedömning </a:t>
            </a:r>
            <a:r>
              <a:rPr lang="sv-SE" sz="1800" i="1" dirty="0" smtClean="0"/>
              <a:t>av sjuka </a:t>
            </a:r>
            <a:r>
              <a:rPr lang="sv-SE" sz="1800" i="1" dirty="0"/>
              <a:t>patienter med </a:t>
            </a:r>
            <a:r>
              <a:rPr lang="sv-SE" sz="1800" i="1" dirty="0" smtClean="0"/>
              <a:t>luftvägssymtom</a:t>
            </a:r>
          </a:p>
          <a:p>
            <a:pPr marL="285750" indent="-285750"/>
            <a:r>
              <a:rPr lang="sv-SE" sz="1800" i="1" dirty="0" smtClean="0"/>
              <a:t>Samordnad </a:t>
            </a:r>
            <a:r>
              <a:rPr lang="sv-SE" sz="1800" i="1" dirty="0"/>
              <a:t>utskrivning från sluten hälso- och </a:t>
            </a:r>
            <a:r>
              <a:rPr lang="sv-SE" sz="1800" i="1" dirty="0" smtClean="0"/>
              <a:t>sjukvård enligt befintlig rutin</a:t>
            </a:r>
            <a:endParaRPr lang="sv-SE" sz="1800" i="1" dirty="0"/>
          </a:p>
          <a:p>
            <a:pPr marL="285750" indent="-285750"/>
            <a:r>
              <a:rPr lang="sv-SE" sz="1800" i="1" dirty="0"/>
              <a:t>Bedömning av nytillkomna symtom på misstänkt allvarlig sjukdom/försämring av kronisk sjukdom (inte luftvägsinfektion)</a:t>
            </a:r>
          </a:p>
          <a:p>
            <a:pPr marL="285750" indent="-285750"/>
            <a:r>
              <a:rPr lang="sv-SE" sz="1800" i="1" dirty="0"/>
              <a:t>Kontroller av sköra patienter med mer komplex eller instabil </a:t>
            </a:r>
            <a:r>
              <a:rPr lang="sv-SE" sz="1800" i="1" dirty="0" smtClean="0"/>
              <a:t>sjukdom. </a:t>
            </a:r>
          </a:p>
          <a:p>
            <a:pPr marL="285750" indent="-285750"/>
            <a:r>
              <a:rPr lang="sv-SE" sz="1800" i="1" dirty="0" smtClean="0"/>
              <a:t>Receptförnyelse</a:t>
            </a:r>
          </a:p>
          <a:p>
            <a:pPr marL="285750" indent="-285750"/>
            <a:r>
              <a:rPr lang="sv-SE" sz="1800" i="1" dirty="0" smtClean="0"/>
              <a:t>Endast </a:t>
            </a:r>
            <a:r>
              <a:rPr lang="sv-SE" sz="1800" i="1" dirty="0"/>
              <a:t>prioriterad BVC verksamhet</a:t>
            </a:r>
          </a:p>
          <a:p>
            <a:pPr marL="0" indent="0">
              <a:buNone/>
            </a:pPr>
            <a:endParaRPr lang="sv-SE" dirty="0" smtClean="0"/>
          </a:p>
        </p:txBody>
      </p:sp>
    </p:spTree>
    <p:extLst>
      <p:ext uri="{BB962C8B-B14F-4D97-AF65-F5344CB8AC3E}">
        <p14:creationId xmlns:p14="http://schemas.microsoft.com/office/powerpoint/2010/main" val="1891597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i="1" dirty="0" err="1" smtClean="0"/>
              <a:t>Covidvård</a:t>
            </a:r>
            <a:r>
              <a:rPr lang="sv-SE" i="1" dirty="0"/>
              <a:t> </a:t>
            </a:r>
            <a:r>
              <a:rPr lang="sv-SE" i="1" dirty="0" smtClean="0"/>
              <a:t>på SÄBO </a:t>
            </a:r>
            <a:r>
              <a:rPr lang="sv-SE" i="1" dirty="0"/>
              <a:t>och i hemsjukvård</a:t>
            </a:r>
          </a:p>
        </p:txBody>
      </p:sp>
      <p:sp>
        <p:nvSpPr>
          <p:cNvPr id="3" name="Platshållare för innehåll 2"/>
          <p:cNvSpPr>
            <a:spLocks noGrp="1"/>
          </p:cNvSpPr>
          <p:nvPr>
            <p:ph idx="1"/>
          </p:nvPr>
        </p:nvSpPr>
        <p:spPr/>
        <p:txBody>
          <a:bodyPr>
            <a:normAutofit/>
          </a:bodyPr>
          <a:lstStyle/>
          <a:p>
            <a:r>
              <a:rPr lang="sv-SE" i="1" dirty="0"/>
              <a:t>P</a:t>
            </a:r>
            <a:r>
              <a:rPr lang="sv-SE" i="1" dirty="0" smtClean="0"/>
              <a:t>rovtagning </a:t>
            </a:r>
            <a:r>
              <a:rPr lang="sv-SE" i="1" dirty="0"/>
              <a:t>fram till </a:t>
            </a:r>
            <a:r>
              <a:rPr lang="sv-SE" i="1" dirty="0" err="1"/>
              <a:t>covid</a:t>
            </a:r>
            <a:r>
              <a:rPr lang="sv-SE" i="1" dirty="0"/>
              <a:t> infektion är bekräftat på </a:t>
            </a:r>
            <a:r>
              <a:rPr lang="sv-SE" i="1" dirty="0" smtClean="0"/>
              <a:t>2-3 patienter</a:t>
            </a:r>
            <a:r>
              <a:rPr lang="sv-SE" i="1" dirty="0"/>
              <a:t>, ordineras av SÄBO läkare i samråd med </a:t>
            </a:r>
            <a:r>
              <a:rPr lang="sv-SE" i="1" dirty="0" err="1"/>
              <a:t>covid</a:t>
            </a:r>
            <a:r>
              <a:rPr lang="sv-SE" i="1" dirty="0"/>
              <a:t> </a:t>
            </a:r>
            <a:r>
              <a:rPr lang="sv-SE" i="1" dirty="0" smtClean="0"/>
              <a:t>jour eller medicinsk rådgivare</a:t>
            </a:r>
            <a:endParaRPr lang="sv-SE" i="1" dirty="0"/>
          </a:p>
          <a:p>
            <a:r>
              <a:rPr lang="sv-SE" i="1" dirty="0" smtClean="0">
                <a:solidFill>
                  <a:srgbClr val="FF0000"/>
                </a:solidFill>
              </a:rPr>
              <a:t>Patienter </a:t>
            </a:r>
            <a:r>
              <a:rPr lang="sv-SE" i="1" dirty="0">
                <a:solidFill>
                  <a:srgbClr val="FF0000"/>
                </a:solidFill>
              </a:rPr>
              <a:t>på SÄBO och kommunal hemsjukvård är vanligen multisjuka och har generellt </a:t>
            </a:r>
            <a:r>
              <a:rPr lang="sv-SE" i="1" dirty="0" smtClean="0">
                <a:solidFill>
                  <a:srgbClr val="FF0000"/>
                </a:solidFill>
              </a:rPr>
              <a:t>sällan nytta </a:t>
            </a:r>
            <a:r>
              <a:rPr lang="sv-SE" i="1" dirty="0">
                <a:solidFill>
                  <a:srgbClr val="FF0000"/>
                </a:solidFill>
              </a:rPr>
              <a:t>av slutenvård eller </a:t>
            </a:r>
            <a:r>
              <a:rPr lang="sv-SE" i="1" dirty="0" smtClean="0">
                <a:solidFill>
                  <a:srgbClr val="FF0000"/>
                </a:solidFill>
              </a:rPr>
              <a:t>intensivvård vid </a:t>
            </a:r>
            <a:r>
              <a:rPr lang="sv-SE" i="1" dirty="0" err="1" smtClean="0">
                <a:solidFill>
                  <a:srgbClr val="FF0000"/>
                </a:solidFill>
              </a:rPr>
              <a:t>infektionsjukdomar</a:t>
            </a:r>
            <a:r>
              <a:rPr lang="sv-SE" i="1" dirty="0" smtClean="0">
                <a:solidFill>
                  <a:srgbClr val="FF0000"/>
                </a:solidFill>
              </a:rPr>
              <a:t>. </a:t>
            </a:r>
            <a:r>
              <a:rPr lang="sv-SE" i="1" dirty="0">
                <a:solidFill>
                  <a:srgbClr val="FF0000"/>
                </a:solidFill>
              </a:rPr>
              <a:t>Bäst omvårdnad och medicinska behandling ges i deras </a:t>
            </a:r>
            <a:r>
              <a:rPr lang="sv-SE" i="1" dirty="0" err="1">
                <a:solidFill>
                  <a:srgbClr val="FF0000"/>
                </a:solidFill>
              </a:rPr>
              <a:t>hemvanda</a:t>
            </a:r>
            <a:r>
              <a:rPr lang="sv-SE" i="1" dirty="0">
                <a:solidFill>
                  <a:srgbClr val="FF0000"/>
                </a:solidFill>
              </a:rPr>
              <a:t> miljö av kommunal </a:t>
            </a:r>
            <a:r>
              <a:rPr lang="sv-SE" i="1" dirty="0" smtClean="0">
                <a:solidFill>
                  <a:srgbClr val="FF0000"/>
                </a:solidFill>
              </a:rPr>
              <a:t>omsorg/sjukvård </a:t>
            </a:r>
            <a:r>
              <a:rPr lang="sv-SE" i="1" dirty="0">
                <a:solidFill>
                  <a:srgbClr val="FF0000"/>
                </a:solidFill>
              </a:rPr>
              <a:t>och primärvård i nära samarbete</a:t>
            </a:r>
            <a:r>
              <a:rPr lang="sv-SE" i="1" dirty="0" smtClean="0">
                <a:solidFill>
                  <a:srgbClr val="FF0000"/>
                </a:solidFill>
              </a:rPr>
              <a:t>. Ökad beredskap för brytpunktssamtal som alltid sker efter  individuell bedömning och i kontakt med anhöriga.</a:t>
            </a:r>
          </a:p>
          <a:p>
            <a:r>
              <a:rPr lang="sv-SE" i="1" dirty="0" smtClean="0"/>
              <a:t>Många bra tips finns gällande bedömningar, handläggning och palliativt förhållningssätt. Mer info finns på samverkanswebben covid-19</a:t>
            </a:r>
          </a:p>
          <a:p>
            <a:endParaRPr lang="sv-SE" dirty="0"/>
          </a:p>
        </p:txBody>
      </p:sp>
    </p:spTree>
    <p:extLst>
      <p:ext uri="{BB962C8B-B14F-4D97-AF65-F5344CB8AC3E}">
        <p14:creationId xmlns:p14="http://schemas.microsoft.com/office/powerpoint/2010/main" val="3748199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20001" y="404664"/>
            <a:ext cx="10801348" cy="1440160"/>
          </a:xfrm>
        </p:spPr>
        <p:txBody>
          <a:bodyPr>
            <a:normAutofit fontScale="90000"/>
          </a:bodyPr>
          <a:lstStyle/>
          <a:p>
            <a:r>
              <a:rPr lang="sv-SE" i="1" dirty="0" smtClean="0"/>
              <a:t>Samverkansområdena </a:t>
            </a:r>
            <a:r>
              <a:rPr lang="sv-SE" i="1" dirty="0"/>
              <a:t>måste utforma lokala eskaleringsplaner</a:t>
            </a:r>
            <a:br>
              <a:rPr lang="sv-SE" i="1" dirty="0"/>
            </a:br>
            <a:endParaRPr lang="sv-SE" i="1" dirty="0"/>
          </a:p>
        </p:txBody>
      </p:sp>
      <p:sp>
        <p:nvSpPr>
          <p:cNvPr id="3" name="Platshållare för innehåll 2"/>
          <p:cNvSpPr>
            <a:spLocks noGrp="1"/>
          </p:cNvSpPr>
          <p:nvPr>
            <p:ph idx="1"/>
          </p:nvPr>
        </p:nvSpPr>
        <p:spPr>
          <a:xfrm>
            <a:off x="720000" y="1484784"/>
            <a:ext cx="10801349" cy="4707216"/>
          </a:xfrm>
        </p:spPr>
        <p:txBody>
          <a:bodyPr/>
          <a:lstStyle/>
          <a:p>
            <a:r>
              <a:rPr lang="sv-SE" i="1" dirty="0" smtClean="0"/>
              <a:t>Lokala samverkansstaber skapas i kommuner/samverkansområden</a:t>
            </a:r>
          </a:p>
          <a:p>
            <a:r>
              <a:rPr lang="sv-SE" i="1" dirty="0"/>
              <a:t>L</a:t>
            </a:r>
            <a:r>
              <a:rPr lang="sv-SE" i="1" dirty="0" smtClean="0"/>
              <a:t>uftvägsmottagning </a:t>
            </a:r>
          </a:p>
          <a:p>
            <a:r>
              <a:rPr lang="sv-SE" i="1" dirty="0" smtClean="0"/>
              <a:t>Samverkan mellan hälsocentraler</a:t>
            </a:r>
          </a:p>
          <a:p>
            <a:r>
              <a:rPr lang="sv-SE" i="1" dirty="0" smtClean="0"/>
              <a:t>Personalsamverkan</a:t>
            </a:r>
          </a:p>
          <a:p>
            <a:r>
              <a:rPr lang="sv-SE" i="1" dirty="0" smtClean="0"/>
              <a:t>Primärjour</a:t>
            </a:r>
          </a:p>
          <a:p>
            <a:r>
              <a:rPr lang="sv-SE" i="1" dirty="0" smtClean="0"/>
              <a:t>Beredskapsjour</a:t>
            </a:r>
          </a:p>
          <a:p>
            <a:r>
              <a:rPr lang="sv-SE" i="1" dirty="0" smtClean="0"/>
              <a:t>Telefontillgänglighet </a:t>
            </a:r>
            <a:r>
              <a:rPr lang="sv-SE" i="1" dirty="0"/>
              <a:t>till </a:t>
            </a:r>
            <a:r>
              <a:rPr lang="sv-SE" i="1" dirty="0" smtClean="0"/>
              <a:t>ambulans</a:t>
            </a:r>
          </a:p>
          <a:p>
            <a:r>
              <a:rPr lang="sv-SE" i="1" dirty="0" smtClean="0"/>
              <a:t>Kommun samverkan</a:t>
            </a:r>
            <a:r>
              <a:rPr lang="sv-SE" i="1" dirty="0"/>
              <a:t>, se </a:t>
            </a:r>
            <a:r>
              <a:rPr lang="sv-SE" i="1" dirty="0" smtClean="0"/>
              <a:t>nästa</a:t>
            </a:r>
            <a:endParaRPr lang="sv-SE" i="1" dirty="0"/>
          </a:p>
        </p:txBody>
      </p:sp>
    </p:spTree>
    <p:extLst>
      <p:ext uri="{BB962C8B-B14F-4D97-AF65-F5344CB8AC3E}">
        <p14:creationId xmlns:p14="http://schemas.microsoft.com/office/powerpoint/2010/main" val="1870329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i="1" dirty="0" smtClean="0"/>
              <a:t>Kommunsamverkan	</a:t>
            </a:r>
            <a:endParaRPr lang="sv-SE" i="1" dirty="0"/>
          </a:p>
        </p:txBody>
      </p:sp>
      <p:sp>
        <p:nvSpPr>
          <p:cNvPr id="3" name="Platshållare för innehåll 2"/>
          <p:cNvSpPr>
            <a:spLocks noGrp="1"/>
          </p:cNvSpPr>
          <p:nvPr>
            <p:ph idx="1"/>
          </p:nvPr>
        </p:nvSpPr>
        <p:spPr/>
        <p:txBody>
          <a:bodyPr/>
          <a:lstStyle/>
          <a:p>
            <a:r>
              <a:rPr lang="sv-SE" i="1" dirty="0"/>
              <a:t>Central och prioriterad </a:t>
            </a:r>
            <a:r>
              <a:rPr lang="sv-SE" i="1" dirty="0" smtClean="0"/>
              <a:t>uppgift</a:t>
            </a:r>
          </a:p>
          <a:p>
            <a:r>
              <a:rPr lang="sv-SE" i="1" dirty="0" smtClean="0"/>
              <a:t>Lokalt </a:t>
            </a:r>
            <a:r>
              <a:rPr lang="sv-SE" i="1" dirty="0"/>
              <a:t>i varje kommun/samverkansområde skapas ledningsgrupper där MAS och </a:t>
            </a:r>
            <a:r>
              <a:rPr lang="sv-SE" i="1" dirty="0" smtClean="0"/>
              <a:t>hälsocentraler deltar</a:t>
            </a:r>
          </a:p>
          <a:p>
            <a:r>
              <a:rPr lang="sv-SE" i="1" dirty="0" smtClean="0"/>
              <a:t>Hälsocentralerna </a:t>
            </a:r>
            <a:r>
              <a:rPr lang="sv-SE" i="1" dirty="0"/>
              <a:t>måste skapa en mycket god tillgänglighet för hemsjukvård, </a:t>
            </a:r>
            <a:r>
              <a:rPr lang="sv-SE" i="1" dirty="0" err="1" smtClean="0"/>
              <a:t>säbo</a:t>
            </a:r>
            <a:r>
              <a:rPr lang="sv-SE" i="1" dirty="0" smtClean="0"/>
              <a:t>/korttidsplatser </a:t>
            </a:r>
            <a:r>
              <a:rPr lang="sv-SE" i="1" dirty="0"/>
              <a:t>och </a:t>
            </a:r>
            <a:r>
              <a:rPr lang="sv-SE" i="1" dirty="0" smtClean="0"/>
              <a:t>hemtjänst</a:t>
            </a:r>
          </a:p>
          <a:p>
            <a:r>
              <a:rPr lang="sv-SE" i="1" dirty="0"/>
              <a:t>Hälsocentralerna ska snabbt nås </a:t>
            </a:r>
            <a:r>
              <a:rPr lang="sv-SE" i="1" dirty="0" smtClean="0"/>
              <a:t>för </a:t>
            </a:r>
            <a:r>
              <a:rPr lang="sv-SE" i="1" dirty="0"/>
              <a:t>råd och </a:t>
            </a:r>
            <a:r>
              <a:rPr lang="sv-SE" i="1" dirty="0" smtClean="0"/>
              <a:t>bedömningar</a:t>
            </a:r>
          </a:p>
          <a:p>
            <a:r>
              <a:rPr lang="sv-SE" i="1" dirty="0" smtClean="0"/>
              <a:t>Hembesök </a:t>
            </a:r>
            <a:r>
              <a:rPr lang="sv-SE" i="1" dirty="0"/>
              <a:t>behövas oftare</a:t>
            </a:r>
            <a:endParaRPr lang="sv-SE" i="1" dirty="0" smtClean="0"/>
          </a:p>
          <a:p>
            <a:r>
              <a:rPr lang="sv-SE" i="1" dirty="0" smtClean="0"/>
              <a:t>Primärvårdsstabens läkare bistår vid behov</a:t>
            </a:r>
          </a:p>
          <a:p>
            <a:endParaRPr lang="sv-SE" dirty="0"/>
          </a:p>
        </p:txBody>
      </p:sp>
    </p:spTree>
    <p:extLst>
      <p:ext uri="{BB962C8B-B14F-4D97-AF65-F5344CB8AC3E}">
        <p14:creationId xmlns:p14="http://schemas.microsoft.com/office/powerpoint/2010/main" val="3304029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i="1" dirty="0" smtClean="0"/>
              <a:t>Regional riktlinje för palliativ vård under pandemin</a:t>
            </a:r>
            <a:endParaRPr lang="sv-SE" i="1" dirty="0"/>
          </a:p>
        </p:txBody>
      </p:sp>
      <p:sp>
        <p:nvSpPr>
          <p:cNvPr id="3" name="Platshållare för innehåll 2"/>
          <p:cNvSpPr>
            <a:spLocks noGrp="1"/>
          </p:cNvSpPr>
          <p:nvPr>
            <p:ph idx="1"/>
          </p:nvPr>
        </p:nvSpPr>
        <p:spPr/>
        <p:txBody>
          <a:bodyPr/>
          <a:lstStyle/>
          <a:p>
            <a:r>
              <a:rPr lang="sv-SE" i="1" dirty="0"/>
              <a:t> </a:t>
            </a:r>
            <a:r>
              <a:rPr lang="sv-SE" i="1" dirty="0" smtClean="0"/>
              <a:t>Utdrag ur </a:t>
            </a:r>
            <a:r>
              <a:rPr lang="sv-SE" b="1" i="1" dirty="0" smtClean="0"/>
              <a:t>Syrgasbehandling </a:t>
            </a:r>
            <a:r>
              <a:rPr lang="sv-SE" b="1" i="1" dirty="0"/>
              <a:t>i palliativ vård vid </a:t>
            </a:r>
            <a:r>
              <a:rPr lang="sv-SE" b="1" i="1" dirty="0" smtClean="0"/>
              <a:t>Covid-19, </a:t>
            </a:r>
            <a:r>
              <a:rPr lang="sv-SE" i="1" dirty="0" smtClean="0"/>
              <a:t>baserad på Socialstyrelsens” </a:t>
            </a:r>
            <a:r>
              <a:rPr lang="sv-SE" i="1" dirty="0"/>
              <a:t>Symtomlindring i livets slutskede </a:t>
            </a:r>
            <a:r>
              <a:rPr lang="sv-SE" i="1" dirty="0" smtClean="0"/>
              <a:t>– Läkemedelsbehandling </a:t>
            </a:r>
            <a:r>
              <a:rPr lang="sv-SE" i="1" dirty="0"/>
              <a:t>i palliativ vård vid covid-19”. </a:t>
            </a:r>
            <a:endParaRPr lang="sv-SE" i="1" dirty="0" smtClean="0"/>
          </a:p>
          <a:p>
            <a:r>
              <a:rPr lang="sv-SE" i="1" dirty="0" smtClean="0"/>
              <a:t>”...Alla </a:t>
            </a:r>
            <a:r>
              <a:rPr lang="sv-SE" i="1" dirty="0"/>
              <a:t>patienter, även i hemsjukvård eller på äldreboende, </a:t>
            </a:r>
            <a:r>
              <a:rPr lang="sv-SE" b="1" i="1" dirty="0"/>
              <a:t>skall bedömas individuellt </a:t>
            </a:r>
            <a:r>
              <a:rPr lang="sv-SE" i="1" dirty="0"/>
              <a:t>vid insjuknande i svår Covid-19. Vid hög biologisk ålder särskilt i kombination med andra sjukdomar är det osannolikt att patienten kan dra nytta av syrgasbehandling eller intensivvård. Finns ingen tydlig patientnytta gällande kurativ behandling övergår vården när det blir aktuellt till palliativt skede. Vi rekommenderar att beslut om övergång till palliativ vård tas av två läkare gemensamt i samråd med patient och anhöriga</a:t>
            </a:r>
            <a:r>
              <a:rPr lang="sv-SE" i="1" dirty="0" smtClean="0"/>
              <a:t>.”</a:t>
            </a:r>
            <a:endParaRPr lang="sv-SE" i="1" dirty="0"/>
          </a:p>
        </p:txBody>
      </p:sp>
    </p:spTree>
    <p:extLst>
      <p:ext uri="{BB962C8B-B14F-4D97-AF65-F5344CB8AC3E}">
        <p14:creationId xmlns:p14="http://schemas.microsoft.com/office/powerpoint/2010/main" val="3957605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Punkter</a:t>
            </a:r>
            <a:endParaRPr lang="sv-SE" dirty="0"/>
          </a:p>
        </p:txBody>
      </p:sp>
      <p:sp>
        <p:nvSpPr>
          <p:cNvPr id="3" name="Platshållare för innehåll 2"/>
          <p:cNvSpPr>
            <a:spLocks noGrp="1"/>
          </p:cNvSpPr>
          <p:nvPr>
            <p:ph idx="1"/>
          </p:nvPr>
        </p:nvSpPr>
        <p:spPr/>
        <p:txBody>
          <a:bodyPr/>
          <a:lstStyle/>
          <a:p>
            <a:r>
              <a:rPr lang="sv-SE" dirty="0" err="1" smtClean="0"/>
              <a:t>Covid</a:t>
            </a:r>
            <a:r>
              <a:rPr lang="sv-SE" dirty="0" smtClean="0"/>
              <a:t> – läget i regionen</a:t>
            </a:r>
          </a:p>
          <a:p>
            <a:r>
              <a:rPr lang="sv-SE" dirty="0" smtClean="0"/>
              <a:t>Status väntetider, köer och framskjuten vård</a:t>
            </a:r>
          </a:p>
          <a:p>
            <a:r>
              <a:rPr lang="sv-SE" dirty="0" smtClean="0"/>
              <a:t>Brytpunktssamtal under pandemin</a:t>
            </a:r>
            <a:endParaRPr lang="sv-SE" dirty="0"/>
          </a:p>
        </p:txBody>
      </p:sp>
    </p:spTree>
    <p:extLst>
      <p:ext uri="{BB962C8B-B14F-4D97-AF65-F5344CB8AC3E}">
        <p14:creationId xmlns:p14="http://schemas.microsoft.com/office/powerpoint/2010/main" val="2464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95400" y="396268"/>
            <a:ext cx="10801348" cy="1080000"/>
          </a:xfrm>
        </p:spPr>
        <p:txBody>
          <a:bodyPr/>
          <a:lstStyle/>
          <a:p>
            <a:r>
              <a:rPr lang="sv-SE" dirty="0" err="1" smtClean="0"/>
              <a:t>Covid</a:t>
            </a:r>
            <a:r>
              <a:rPr lang="sv-SE" dirty="0" smtClean="0"/>
              <a:t> - lägesrapport</a:t>
            </a:r>
            <a:endParaRPr lang="sv-SE" dirty="0"/>
          </a:p>
        </p:txBody>
      </p:sp>
      <p:pic>
        <p:nvPicPr>
          <p:cNvPr id="4" name="Bildobjekt 3"/>
          <p:cNvPicPr>
            <a:picLocks noChangeAspect="1"/>
          </p:cNvPicPr>
          <p:nvPr/>
        </p:nvPicPr>
        <p:blipFill>
          <a:blip r:embed="rId2"/>
          <a:stretch>
            <a:fillRect/>
          </a:stretch>
        </p:blipFill>
        <p:spPr>
          <a:xfrm>
            <a:off x="911424" y="1468885"/>
            <a:ext cx="9924047" cy="5170512"/>
          </a:xfrm>
          <a:prstGeom prst="rect">
            <a:avLst/>
          </a:prstGeom>
        </p:spPr>
      </p:pic>
    </p:spTree>
    <p:extLst>
      <p:ext uri="{BB962C8B-B14F-4D97-AF65-F5344CB8AC3E}">
        <p14:creationId xmlns:p14="http://schemas.microsoft.com/office/powerpoint/2010/main" val="717988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3"/>
          <p:cNvPicPr>
            <a:picLocks noGrp="1" noChangeAspect="1"/>
          </p:cNvPicPr>
          <p:nvPr>
            <p:ph idx="1"/>
          </p:nvPr>
        </p:nvPicPr>
        <p:blipFill>
          <a:blip r:embed="rId2"/>
          <a:stretch>
            <a:fillRect/>
          </a:stretch>
        </p:blipFill>
        <p:spPr>
          <a:xfrm>
            <a:off x="1327738" y="1268760"/>
            <a:ext cx="9585875" cy="5426546"/>
          </a:xfrm>
          <a:prstGeom prst="rect">
            <a:avLst/>
          </a:prstGeom>
        </p:spPr>
      </p:pic>
    </p:spTree>
    <p:extLst>
      <p:ext uri="{BB962C8B-B14F-4D97-AF65-F5344CB8AC3E}">
        <p14:creationId xmlns:p14="http://schemas.microsoft.com/office/powerpoint/2010/main" val="3618803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3"/>
          <p:cNvPicPr>
            <a:picLocks noGrp="1" noChangeAspect="1"/>
          </p:cNvPicPr>
          <p:nvPr>
            <p:ph idx="1"/>
          </p:nvPr>
        </p:nvPicPr>
        <p:blipFill>
          <a:blip r:embed="rId2"/>
          <a:stretch>
            <a:fillRect/>
          </a:stretch>
        </p:blipFill>
        <p:spPr>
          <a:xfrm>
            <a:off x="623392" y="980728"/>
            <a:ext cx="11004134" cy="5642570"/>
          </a:xfrm>
          <a:prstGeom prst="rect">
            <a:avLst/>
          </a:prstGeom>
        </p:spPr>
      </p:pic>
    </p:spTree>
    <p:extLst>
      <p:ext uri="{BB962C8B-B14F-4D97-AF65-F5344CB8AC3E}">
        <p14:creationId xmlns:p14="http://schemas.microsoft.com/office/powerpoint/2010/main" val="2079334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Status köer, väntetider och framskjuten vård</a:t>
            </a:r>
            <a:endParaRPr lang="sv-SE" dirty="0"/>
          </a:p>
        </p:txBody>
      </p:sp>
      <p:sp>
        <p:nvSpPr>
          <p:cNvPr id="3" name="Platshållare för innehåll 2"/>
          <p:cNvSpPr>
            <a:spLocks noGrp="1"/>
          </p:cNvSpPr>
          <p:nvPr>
            <p:ph idx="1"/>
          </p:nvPr>
        </p:nvSpPr>
        <p:spPr/>
        <p:txBody>
          <a:bodyPr/>
          <a:lstStyle/>
          <a:p>
            <a:pPr marL="0" indent="0">
              <a:buNone/>
            </a:pPr>
            <a:endParaRPr lang="sv-SE" dirty="0"/>
          </a:p>
        </p:txBody>
      </p:sp>
    </p:spTree>
    <p:extLst>
      <p:ext uri="{BB962C8B-B14F-4D97-AF65-F5344CB8AC3E}">
        <p14:creationId xmlns:p14="http://schemas.microsoft.com/office/powerpoint/2010/main" val="253558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3215680" y="404664"/>
            <a:ext cx="6264696" cy="384721"/>
          </a:xfrm>
          <a:prstGeom prst="rect">
            <a:avLst/>
          </a:prstGeom>
          <a:noFill/>
        </p:spPr>
        <p:txBody>
          <a:bodyPr wrap="square" rtlCol="0">
            <a:spAutoFit/>
          </a:bodyPr>
          <a:lstStyle/>
          <a:p>
            <a:r>
              <a:rPr lang="sv-SE" b="1" dirty="0" smtClean="0"/>
              <a:t>Vårdgaranti – andel inom 90 dagar – första besök</a:t>
            </a:r>
            <a:endParaRPr lang="sv-SE" b="1" dirty="0"/>
          </a:p>
        </p:txBody>
      </p:sp>
      <p:graphicFrame>
        <p:nvGraphicFramePr>
          <p:cNvPr id="4" name="Diagram 3"/>
          <p:cNvGraphicFramePr>
            <a:graphicFrameLocks/>
          </p:cNvGraphicFramePr>
          <p:nvPr>
            <p:extLst/>
          </p:nvPr>
        </p:nvGraphicFramePr>
        <p:xfrm>
          <a:off x="623392" y="1124744"/>
          <a:ext cx="11305256"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8031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3935760" y="404664"/>
            <a:ext cx="6264696" cy="384721"/>
          </a:xfrm>
          <a:prstGeom prst="rect">
            <a:avLst/>
          </a:prstGeom>
          <a:noFill/>
        </p:spPr>
        <p:txBody>
          <a:bodyPr wrap="square" rtlCol="0">
            <a:spAutoFit/>
          </a:bodyPr>
          <a:lstStyle/>
          <a:p>
            <a:r>
              <a:rPr lang="sv-SE" b="1" dirty="0" smtClean="0"/>
              <a:t>Totalt väntande – första besök</a:t>
            </a:r>
            <a:endParaRPr lang="sv-SE" b="1" dirty="0"/>
          </a:p>
        </p:txBody>
      </p:sp>
      <p:graphicFrame>
        <p:nvGraphicFramePr>
          <p:cNvPr id="6" name="Diagram 5"/>
          <p:cNvGraphicFramePr>
            <a:graphicFrameLocks/>
          </p:cNvGraphicFramePr>
          <p:nvPr>
            <p:extLst/>
          </p:nvPr>
        </p:nvGraphicFramePr>
        <p:xfrm>
          <a:off x="623392" y="1052736"/>
          <a:ext cx="11377263" cy="48245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79191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3215680" y="404664"/>
            <a:ext cx="6768752" cy="384721"/>
          </a:xfrm>
          <a:prstGeom prst="rect">
            <a:avLst/>
          </a:prstGeom>
          <a:noFill/>
        </p:spPr>
        <p:txBody>
          <a:bodyPr wrap="square" rtlCol="0">
            <a:spAutoFit/>
          </a:bodyPr>
          <a:lstStyle/>
          <a:p>
            <a:r>
              <a:rPr lang="sv-SE" b="1" dirty="0" smtClean="0"/>
              <a:t>Vårdgaranti – andel inom 90 dagar – operation/åtgärd</a:t>
            </a:r>
            <a:endParaRPr lang="sv-SE" b="1" dirty="0"/>
          </a:p>
        </p:txBody>
      </p:sp>
      <p:graphicFrame>
        <p:nvGraphicFramePr>
          <p:cNvPr id="6" name="Diagram 5"/>
          <p:cNvGraphicFramePr>
            <a:graphicFrameLocks/>
          </p:cNvGraphicFramePr>
          <p:nvPr>
            <p:extLst/>
          </p:nvPr>
        </p:nvGraphicFramePr>
        <p:xfrm>
          <a:off x="623392" y="1052736"/>
          <a:ext cx="11305256" cy="48965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7729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gion Gävleborg">
  <a:themeElements>
    <a:clrScheme name="Region Gävleborg">
      <a:dk1>
        <a:sysClr val="windowText" lastClr="000000"/>
      </a:dk1>
      <a:lt1>
        <a:sysClr val="window" lastClr="FFFFFF"/>
      </a:lt1>
      <a:dk2>
        <a:srgbClr val="292929"/>
      </a:dk2>
      <a:lt2>
        <a:srgbClr val="B2B2B2"/>
      </a:lt2>
      <a:accent1>
        <a:srgbClr val="50B848"/>
      </a:accent1>
      <a:accent2>
        <a:srgbClr val="0097CF"/>
      </a:accent2>
      <a:accent3>
        <a:srgbClr val="EE3780"/>
      </a:accent3>
      <a:accent4>
        <a:srgbClr val="FAA634"/>
      </a:accent4>
      <a:accent5>
        <a:srgbClr val="A8CD82"/>
      </a:accent5>
      <a:accent6>
        <a:srgbClr val="5DB8DE"/>
      </a:accent6>
      <a:hlink>
        <a:srgbClr val="0070C0"/>
      </a:hlink>
      <a:folHlink>
        <a:srgbClr val="2796C4"/>
      </a:folHlink>
    </a:clrScheme>
    <a:fontScheme name="Region Gävlebor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FD4AE64-693B-4962-8522-DA6951A7EDA6}" vid="{CFEF34EF-E910-4C88-924A-AD67BB97869D}"/>
    </a:ext>
  </a:extLst>
</a:theme>
</file>

<file path=docProps/app.xml><?xml version="1.0" encoding="utf-8"?>
<Properties xmlns="http://schemas.openxmlformats.org/officeDocument/2006/extended-properties" xmlns:vt="http://schemas.openxmlformats.org/officeDocument/2006/docPropsVTypes">
  <Template>presentation_liggande</Template>
  <TotalTime>229</TotalTime>
  <Words>568</Words>
  <Application>Microsoft Office PowerPoint</Application>
  <PresentationFormat>Bredbild</PresentationFormat>
  <Paragraphs>68</Paragraphs>
  <Slides>19</Slides>
  <Notes>0</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19</vt:i4>
      </vt:variant>
    </vt:vector>
  </HeadingPairs>
  <TitlesOfParts>
    <vt:vector size="21" baseType="lpstr">
      <vt:lpstr>Arial</vt:lpstr>
      <vt:lpstr>Region Gävleborg</vt:lpstr>
      <vt:lpstr>Pensionärsrådet</vt:lpstr>
      <vt:lpstr>Punkter</vt:lpstr>
      <vt:lpstr>Covid - lägesrapport</vt:lpstr>
      <vt:lpstr>PowerPoint-presentation</vt:lpstr>
      <vt:lpstr>PowerPoint-presentation</vt:lpstr>
      <vt:lpstr>Status köer, väntetider och framskjuten vård</vt:lpstr>
      <vt:lpstr>PowerPoint-presentation</vt:lpstr>
      <vt:lpstr>PowerPoint-presentation</vt:lpstr>
      <vt:lpstr>PowerPoint-presentation</vt:lpstr>
      <vt:lpstr>PowerPoint-presentation</vt:lpstr>
      <vt:lpstr>PowerPoint-presentation</vt:lpstr>
      <vt:lpstr>Brytpunktssamtal under pandemin</vt:lpstr>
      <vt:lpstr>Primärvårdsstrategi för hantering av covid-19 i Gävleborg</vt:lpstr>
      <vt:lpstr>SSL-L Primärvårds stab (särskild sjukvårdsledning för primärvården i länsgemensam stab)</vt:lpstr>
      <vt:lpstr>Prioriterat hälsocentralsarbete</vt:lpstr>
      <vt:lpstr>Covidvård på SÄBO och i hemsjukvård</vt:lpstr>
      <vt:lpstr>Samverkansområdena måste utforma lokala eskaleringsplaner </vt:lpstr>
      <vt:lpstr>Kommunsamverkan </vt:lpstr>
      <vt:lpstr>Regional riktlinje för palliativ vård under pandemin</vt:lpstr>
    </vt:vector>
  </TitlesOfParts>
  <Company>Region Gävleborg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HSD information</dc:title>
  <dc:creator>Kaarme Johan - HOSIP - Förvaltningsledning intern produktion Hälso- och sjukv</dc:creator>
  <cp:lastModifiedBy>Ulrika Weglin</cp:lastModifiedBy>
  <cp:revision>8</cp:revision>
  <dcterms:created xsi:type="dcterms:W3CDTF">2020-10-02T13:26:21Z</dcterms:created>
  <dcterms:modified xsi:type="dcterms:W3CDTF">2020-10-06T13:21:35Z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-1960402423</vt:i4>
  </property>
  <property fmtid="{D5CDD505-2E9C-101B-9397-08002B2CF9AE}" pid="3" name="_NewReviewCycle">
    <vt:lpwstr/>
  </property>
  <property fmtid="{D5CDD505-2E9C-101B-9397-08002B2CF9AE}" pid="4" name="_EmailSubject">
    <vt:lpwstr>Protokoll och bildspel från pensionärsrådets sammanträde 2020-09-24</vt:lpwstr>
  </property>
  <property fmtid="{D5CDD505-2E9C-101B-9397-08002B2CF9AE}" pid="5" name="_AuthorEmail">
    <vt:lpwstr>ulrika.weglin@regiongavleborg.se</vt:lpwstr>
  </property>
  <property fmtid="{D5CDD505-2E9C-101B-9397-08002B2CF9AE}" pid="6" name="_AuthorEmailDisplayName">
    <vt:lpwstr>Weglin Ulrika - KS - Kansliavdelning</vt:lpwstr>
  </property>
  <property fmtid="{D5CDD505-2E9C-101B-9397-08002B2CF9AE}" pid="7" name="_PreviousAdHocReviewCycleID">
    <vt:i4>1054175230</vt:i4>
  </property>
</Properties>
</file>