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8" r:id="rId3"/>
    <p:sldId id="259" r:id="rId4"/>
    <p:sldId id="261" r:id="rId5"/>
    <p:sldId id="262" r:id="rId6"/>
    <p:sldId id="265" r:id="rId7"/>
    <p:sldId id="264" r:id="rId8"/>
    <p:sldId id="266" r:id="rId9"/>
    <p:sldId id="267" r:id="rId10"/>
    <p:sldId id="283" r:id="rId11"/>
    <p:sldId id="270" r:id="rId12"/>
    <p:sldId id="287" r:id="rId13"/>
    <p:sldId id="271" r:id="rId14"/>
    <p:sldId id="282" r:id="rId15"/>
    <p:sldId id="274" r:id="rId1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dberg Bo - KS - Ekonomi" initials="SB-K-E" lastIdx="1" clrIdx="0">
    <p:extLst/>
  </p:cmAuthor>
  <p:cmAuthor id="2" name="Törnkvist Irene - EKF - Ekonomistab" initials="TI-E-E" lastIdx="0" clrIdx="1">
    <p:extLst>
      <p:ext uri="{19B8F6BF-5375-455C-9EA6-DF929625EA0E}">
        <p15:presenceInfo xmlns:p15="http://schemas.microsoft.com/office/powerpoint/2012/main" userId="S-1-5-21-1327637745-2060587216-860360866-7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343" autoAdjust="0"/>
  </p:normalViewPr>
  <p:slideViewPr>
    <p:cSldViewPr snapToGrid="0" showGuides="1">
      <p:cViewPr varScale="1">
        <p:scale>
          <a:sx n="113" d="100"/>
          <a:sy n="113" d="100"/>
        </p:scale>
        <p:origin x="894" y="10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 showGuides="1">
      <p:cViewPr>
        <p:scale>
          <a:sx n="80" d="100"/>
          <a:sy n="80" d="100"/>
        </p:scale>
        <p:origin x="-2770" y="23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21T10:03:15.037" idx="1">
    <p:pos x="10" y="10"/>
    <p:text>Test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C8377-3DCC-4540-AA80-65937763E3F1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7D415-E0CA-4A61-96C7-F74D83A150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7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1347788"/>
            <a:ext cx="6462712" cy="36369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4915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1669A1-1E4F-4F90-AA0B-3A1CC33F0AC6}" type="slidenum">
              <a:rPr lang="sv-SE" altLang="sv-SE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37286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768" y="5155894"/>
            <a:ext cx="5438140" cy="352991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7D415-E0CA-4A61-96C7-F74D83A150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9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7D415-E0CA-4A61-96C7-F74D83A150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95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7D415-E0CA-4A61-96C7-F74D83A1509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999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768" y="5210978"/>
            <a:ext cx="5438140" cy="3474830"/>
          </a:xfrm>
        </p:spPr>
        <p:txBody>
          <a:bodyPr/>
          <a:lstStyle/>
          <a:p>
            <a:endParaRPr lang="sv-SE" sz="1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7D415-E0CA-4A61-96C7-F74D83A1509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4583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768" y="5155894"/>
            <a:ext cx="5438140" cy="3529914"/>
          </a:xfrm>
        </p:spPr>
        <p:txBody>
          <a:bodyPr/>
          <a:lstStyle/>
          <a:p>
            <a:endParaRPr lang="sv-SE" sz="1400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7D415-E0CA-4A61-96C7-F74D83A1509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9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7D415-E0CA-4A61-96C7-F74D83A1509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8143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 smtClean="0"/>
          </a:p>
        </p:txBody>
      </p:sp>
      <p:sp>
        <p:nvSpPr>
          <p:cNvPr id="3994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068B47-6F79-489A-B88D-D7F2600952BF}" type="slidenum"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alt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1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7D415-E0CA-4A61-96C7-F74D83A150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814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7D415-E0CA-4A61-96C7-F74D83A1509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09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000" dirty="0" smtClean="0"/>
              <a:t>Covid-19 relaterad prognos</a:t>
            </a:r>
            <a:r>
              <a:rPr lang="sv-SE" sz="1000" baseline="0" dirty="0" smtClean="0"/>
              <a:t> 336,8 mnkr består av, merkostnader Covid -19, 305,7 mnkr och sjuklön Covid-19, 31,1 mnkr. </a:t>
            </a:r>
          </a:p>
          <a:p>
            <a:r>
              <a:rPr lang="sv-SE" sz="1000" baseline="0" dirty="0" smtClean="0"/>
              <a:t>Till och med aug månad har 30,0  mkr inkommit avseende sjuklön Covid-19. Ersättning för merkostnader Covid-19 har inkommit med 60,1 mkr. Sammantaget utfall per aug månad 90 mkr. </a:t>
            </a:r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3712F-255B-4A11-82D6-020A65282DAB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850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30200" y="6356350"/>
            <a:ext cx="2743200" cy="365125"/>
          </a:xfrm>
        </p:spPr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886200" y="5759450"/>
            <a:ext cx="41148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619750" y="6369050"/>
            <a:ext cx="647700" cy="365125"/>
          </a:xfrm>
        </p:spPr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514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019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0437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30200" y="6356350"/>
            <a:ext cx="2743200" cy="365125"/>
          </a:xfrm>
        </p:spPr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886200" y="5759450"/>
            <a:ext cx="41148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619750" y="6369050"/>
            <a:ext cx="647700" cy="365125"/>
          </a:xfrm>
        </p:spPr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6261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603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2493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482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0369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4754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374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598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1675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2128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831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394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754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580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037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551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364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841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668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38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2020-09-21/ Ekonomistab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4654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645150" y="6369050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500" y="6064665"/>
            <a:ext cx="2032000" cy="61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3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38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2020-09-21/ Ekonomistab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4654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645150" y="6369050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8557-B9B3-4E2D-B22B-860F463956BE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500" y="6064665"/>
            <a:ext cx="2032000" cy="61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ubrik 1"/>
          <p:cNvSpPr>
            <a:spLocks noGrp="1"/>
          </p:cNvSpPr>
          <p:nvPr>
            <p:ph type="ctrTitle"/>
          </p:nvPr>
        </p:nvSpPr>
        <p:spPr>
          <a:xfrm>
            <a:off x="914400" y="2186709"/>
            <a:ext cx="103632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SE" altLang="sv-SE" dirty="0" smtClean="0"/>
              <a:t>Aktuellt i Region Gävleborg</a:t>
            </a:r>
            <a:br>
              <a:rPr lang="sv-SE" altLang="sv-SE" dirty="0" smtClean="0"/>
            </a:br>
            <a:endParaRPr lang="sv-SE" altLang="sv-SE" dirty="0" smtClean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RPR 2020-09-24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v-SE" dirty="0" smtClean="0"/>
          </a:p>
        </p:txBody>
      </p:sp>
      <p:sp>
        <p:nvSpPr>
          <p:cNvPr id="30725" name="Platshållare för bild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38C3F7-3591-4BA3-BB2C-AD4C956C6A01}" type="slidenum">
              <a:rPr lang="sv-SE" altLang="sv-SE" sz="1200">
                <a:solidFill>
                  <a:srgbClr val="898989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sv-SE" altLang="sv-SE" sz="1200" dirty="0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36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795930"/>
              </p:ext>
            </p:extLst>
          </p:nvPr>
        </p:nvGraphicFramePr>
        <p:xfrm>
          <a:off x="587835" y="1959928"/>
          <a:ext cx="1100945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2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1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baseline="0" dirty="0" smtClean="0">
                          <a:solidFill>
                            <a:schemeClr val="bg1"/>
                          </a:solidFill>
                        </a:rPr>
                        <a:t>Verksamhetens intäkter</a:t>
                      </a:r>
                    </a:p>
                    <a:p>
                      <a:r>
                        <a:rPr lang="sv-SE" sz="1800" baseline="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, mnkr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Prognos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Budget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Avvikelse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Föregående år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Förändring</a:t>
                      </a:r>
                      <a:r>
                        <a:rPr lang="sv-SE" sz="1800" baseline="0" dirty="0" smtClean="0">
                          <a:solidFill>
                            <a:schemeClr val="bg1"/>
                          </a:solidFill>
                        </a:rPr>
                        <a:t> %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Patientavgifter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</a:t>
                      </a:r>
                      <a:endParaRPr lang="sv-SE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-3,6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Försäljning hälso- och sjukvård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-14</a:t>
                      </a:r>
                      <a:endParaRPr lang="sv-SE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-13,6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Riktade statsbidrag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856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72,6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Trafikintäkter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-91</a:t>
                      </a:r>
                      <a:endParaRPr lang="sv-SE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-33,0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Övriga intäkter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-33</a:t>
                      </a:r>
                      <a:endParaRPr lang="sv-SE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-19,8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1" dirty="0" smtClean="0">
                          <a:solidFill>
                            <a:schemeClr val="tx1"/>
                          </a:solidFill>
                        </a:rPr>
                        <a:t>Verksamhetens</a:t>
                      </a:r>
                      <a:r>
                        <a:rPr lang="sv-SE" sz="1800" b="1" baseline="0" dirty="0" smtClean="0">
                          <a:solidFill>
                            <a:schemeClr val="tx1"/>
                          </a:solidFill>
                        </a:rPr>
                        <a:t> intäkter</a:t>
                      </a: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1 752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1 420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000" marR="90000" marT="46800" marB="468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4871" name="Platshållare för bild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E5A50-8DB4-4529-A4A8-7CCF3CD9C531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altLang="sv-SE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7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848716"/>
              </p:ext>
            </p:extLst>
          </p:nvPr>
        </p:nvGraphicFramePr>
        <p:xfrm>
          <a:off x="1145905" y="87085"/>
          <a:ext cx="8246289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69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8344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Riktade</a:t>
                      </a:r>
                      <a:r>
                        <a:rPr lang="sv-SE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statsbidrag 2020</a:t>
                      </a:r>
                      <a:endParaRPr lang="sv-S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Utfall </a:t>
                      </a:r>
                      <a:r>
                        <a:rPr lang="sv-S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jan-aug</a:t>
                      </a:r>
                      <a:endParaRPr lang="sv-S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Prognos  </a:t>
                      </a:r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4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Sjukskrivnings- och rehabiliteringsprocess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0343341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Statsbidrag Råd och Stöd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03003907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Psykisk </a:t>
                      </a:r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häsla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riktade insatser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32,8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10529488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Statsbidrag Asylsökande schablonersättning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720505642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Statsbidrag patientmiljard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467228312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Övriga statsbidrag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65,2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80290680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Övriga statsbidrag Primärvårdsreform God och nära vård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09052689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Övriga statsbidrag Förlossningsvård o kvinnors hälsa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26,2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409292170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Prestationsbundna insatser för att korta vårdköer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78,7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Ersättning 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merkostnader Covid-19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305,7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Lönebidrag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Anställningsstöd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Nystartjobb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 för särskilt högriskskydd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Övr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personalanknutna statsbidrag, Sjuklön Covid-19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31,1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Statsbidrag regionala utvecklingsprojekt ej moms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Professions- och personalmiljard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 och nära vård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155,5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Folkhögskolor olika bidrag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48,9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Kultur olika bidrag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51,3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55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404,3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855,9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0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43735"/>
              </p:ext>
            </p:extLst>
          </p:nvPr>
        </p:nvGraphicFramePr>
        <p:xfrm>
          <a:off x="1386715" y="1060768"/>
          <a:ext cx="941857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6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baseline="0" dirty="0" smtClean="0">
                          <a:solidFill>
                            <a:schemeClr val="bg1"/>
                          </a:solidFill>
                        </a:rPr>
                        <a:t>Verksamhetens kostnader</a:t>
                      </a:r>
                    </a:p>
                    <a:p>
                      <a:r>
                        <a:rPr lang="sv-SE" sz="1800" baseline="0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, mnkr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Prognos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Budget</a:t>
                      </a:r>
                    </a:p>
                    <a:p>
                      <a:pPr algn="r"/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Avvikelse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Föregående år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bg1"/>
                          </a:solidFill>
                        </a:rPr>
                        <a:t>Förändring</a:t>
                      </a:r>
                      <a:r>
                        <a:rPr lang="sv-SE" sz="1800" baseline="0" dirty="0" smtClean="0">
                          <a:solidFill>
                            <a:schemeClr val="bg1"/>
                          </a:solidFill>
                        </a:rPr>
                        <a:t> %</a:t>
                      </a:r>
                      <a:endParaRPr lang="sv-SE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Löner,</a:t>
                      </a:r>
                      <a:r>
                        <a:rPr lang="sv-SE" sz="1800" baseline="0" dirty="0" smtClean="0">
                          <a:solidFill>
                            <a:schemeClr val="tx1"/>
                          </a:solidFill>
                        </a:rPr>
                        <a:t> arvoden och ersättningar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4 504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4 335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rgbClr val="FF0000"/>
                          </a:solidFill>
                        </a:rPr>
                        <a:t>-169</a:t>
                      </a:r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10,2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Pensioner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652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745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-15,4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Övriga</a:t>
                      </a:r>
                      <a:r>
                        <a:rPr lang="sv-SE" sz="1800" baseline="0" dirty="0" smtClean="0">
                          <a:solidFill>
                            <a:schemeClr val="tx1"/>
                          </a:solidFill>
                        </a:rPr>
                        <a:t> personalkostnader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-15,4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Inhyrd personal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373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rgbClr val="FF0000"/>
                          </a:solidFill>
                        </a:rPr>
                        <a:t>-228</a:t>
                      </a:r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19,2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Läkemedel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1 134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1 141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7,0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Köpt vård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1 489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1 552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-19,2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Övriga verksamhetskostnader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1 579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1 615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2,4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Lokaler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337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309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sv-S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-28</a:t>
                      </a:r>
                      <a:endParaRPr lang="sv-SE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sv-S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  <a:endParaRPr lang="sv-S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Övriga kostnader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981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849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>
                          <a:solidFill>
                            <a:srgbClr val="FF0000"/>
                          </a:solidFill>
                        </a:rPr>
                        <a:t>-132</a:t>
                      </a:r>
                      <a:endParaRPr lang="sv-SE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Avskrivningar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253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267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0,8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800" b="1" dirty="0" smtClean="0">
                          <a:solidFill>
                            <a:schemeClr val="tx1"/>
                          </a:solidFill>
                        </a:rPr>
                        <a:t>Verksamhetens</a:t>
                      </a:r>
                      <a:r>
                        <a:rPr lang="sv-SE" sz="1800" b="1" baseline="0" dirty="0" smtClean="0">
                          <a:solidFill>
                            <a:schemeClr val="tx1"/>
                          </a:solidFill>
                        </a:rPr>
                        <a:t> kostnader</a:t>
                      </a: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>
                          <a:solidFill>
                            <a:schemeClr val="tx1"/>
                          </a:solidFill>
                        </a:rPr>
                        <a:t>11 368</a:t>
                      </a: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>
                          <a:solidFill>
                            <a:schemeClr val="tx1"/>
                          </a:solidFill>
                        </a:rPr>
                        <a:t>11 029</a:t>
                      </a: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>
                          <a:solidFill>
                            <a:srgbClr val="FF0000"/>
                          </a:solidFill>
                        </a:rPr>
                        <a:t>-339</a:t>
                      </a:r>
                      <a:endParaRPr lang="sv-SE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>
                          <a:solidFill>
                            <a:schemeClr val="tx1"/>
                          </a:solidFill>
                        </a:rPr>
                        <a:t>1,6</a:t>
                      </a: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4871" name="Platshållare för bild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E5A50-8DB4-4529-A4A8-7CCF3CD9C531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altLang="sv-SE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0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13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461" y="179665"/>
            <a:ext cx="8877578" cy="578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035621"/>
              </p:ext>
            </p:extLst>
          </p:nvPr>
        </p:nvGraphicFramePr>
        <p:xfrm>
          <a:off x="2093119" y="1269048"/>
          <a:ext cx="8005762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Resultatprognos</a:t>
                      </a:r>
                      <a:r>
                        <a:rPr lang="sv-SE" sz="1800" baseline="0" dirty="0" smtClean="0"/>
                        <a:t> per nämnd</a:t>
                      </a:r>
                    </a:p>
                    <a:p>
                      <a:r>
                        <a:rPr lang="sv-SE" sz="1800" dirty="0" smtClean="0"/>
                        <a:t>2020, mnkr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Prognos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Budget</a:t>
                      </a:r>
                    </a:p>
                    <a:p>
                      <a:pPr algn="r"/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Avvikelse</a:t>
                      </a:r>
                      <a:endParaRPr lang="sv-SE" sz="1800" dirty="0"/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Regionstyrelse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541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192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349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i="1" dirty="0" smtClean="0"/>
                        <a:t>Exklusive Finansiering</a:t>
                      </a:r>
                      <a:endParaRPr lang="sv-SE" sz="1600" i="1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i="1" dirty="0" smtClean="0"/>
                        <a:t>27</a:t>
                      </a:r>
                      <a:endParaRPr lang="sv-SE" sz="1600" i="1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i="1" dirty="0" smtClean="0"/>
                        <a:t>0</a:t>
                      </a:r>
                      <a:endParaRPr lang="sv-SE" sz="1600" i="1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i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sv-SE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2118771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Hälso- och sjukvårdsnämnd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-136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rgbClr val="FF0000"/>
                          </a:solidFill>
                        </a:rPr>
                        <a:t>-136</a:t>
                      </a:r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Kultur-</a:t>
                      </a:r>
                      <a:r>
                        <a:rPr lang="sv-SE" sz="1800" baseline="0" dirty="0" smtClean="0"/>
                        <a:t> och kompetensnämnd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0</a:t>
                      </a:r>
                      <a:endParaRPr lang="sv-SE" sz="1800" dirty="0"/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Hållbarhetsnämnd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-68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rgbClr val="FF0000"/>
                          </a:solidFill>
                        </a:rPr>
                        <a:t>-68</a:t>
                      </a:r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Gemensam</a:t>
                      </a:r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nämnd för H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jälpmedel</a:t>
                      </a:r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och FoU-Välfärd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2</a:t>
                      </a:r>
                      <a:endParaRPr lang="sv-SE" sz="1800" dirty="0"/>
                    </a:p>
                  </a:txBody>
                  <a:tcPr marL="91430" marR="9143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30" marR="9143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2</a:t>
                      </a:r>
                      <a:endParaRPr lang="sv-SE" sz="1800" dirty="0"/>
                    </a:p>
                  </a:txBody>
                  <a:tcPr marL="91430" marR="9143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dirty="0" smtClean="0"/>
                        <a:t>Företagshälsovårds</a:t>
                      </a:r>
                      <a:r>
                        <a:rPr lang="sv-SE" sz="1800" b="0" baseline="0" dirty="0" smtClean="0"/>
                        <a:t>nämnd</a:t>
                      </a:r>
                      <a:endParaRPr lang="sv-SE" sz="1800" b="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dirty="0" smtClean="0"/>
                        <a:t>1</a:t>
                      </a:r>
                      <a:endParaRPr lang="sv-SE" sz="1800" b="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dirty="0" smtClean="0"/>
                        <a:t>1</a:t>
                      </a:r>
                      <a:endParaRPr lang="sv-SE" sz="1800" b="0" dirty="0"/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Patientnämnd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1</a:t>
                      </a:r>
                      <a:endParaRPr lang="sv-SE" sz="1800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sv-S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1</a:t>
                      </a:r>
                      <a:endParaRPr lang="sv-SE" sz="1800" dirty="0"/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 smtClean="0"/>
                        <a:t>Totalt</a:t>
                      </a:r>
                      <a:endParaRPr lang="sv-SE" sz="1800" b="1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341</a:t>
                      </a:r>
                      <a:endParaRPr lang="sv-SE" sz="1800" b="1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192</a:t>
                      </a:r>
                      <a:endParaRPr lang="sv-SE" sz="1800" b="1" dirty="0"/>
                    </a:p>
                  </a:txBody>
                  <a:tcPr marL="91430" marR="9143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159" name="Platshållare för bild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4248C-A142-4A95-8F4B-6D6A5CBB8B41}" type="slidenum"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altLang="sv-S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8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317432"/>
              </p:ext>
            </p:extLst>
          </p:nvPr>
        </p:nvGraphicFramePr>
        <p:xfrm>
          <a:off x="1025426" y="1422866"/>
          <a:ext cx="10164651" cy="400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182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Resultatrapport Region Gävleborg</a:t>
                      </a:r>
                      <a:endParaRPr lang="sv-SE" sz="1800" baseline="0" dirty="0" smtClean="0"/>
                    </a:p>
                    <a:p>
                      <a:r>
                        <a:rPr lang="sv-SE" sz="1800" baseline="0" dirty="0" smtClean="0"/>
                        <a:t>Januari-augusti 2020, mnkr 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Utfall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Budget</a:t>
                      </a:r>
                    </a:p>
                    <a:p>
                      <a:pPr algn="r"/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Avvikelse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Föregående</a:t>
                      </a:r>
                      <a:r>
                        <a:rPr lang="sv-SE" sz="1800" baseline="0" dirty="0" smtClean="0"/>
                        <a:t> år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Förändring</a:t>
                      </a:r>
                    </a:p>
                    <a:p>
                      <a:pPr algn="r"/>
                      <a:r>
                        <a:rPr lang="sv-SE" sz="1800" dirty="0" smtClean="0"/>
                        <a:t>%</a:t>
                      </a:r>
                      <a:endParaRPr lang="sv-S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Verksamhetens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intäkter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-3,3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Verksamhetens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kostnader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-7 310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-7 273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-7 244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Verksamhetens</a:t>
                      </a:r>
                      <a:r>
                        <a:rPr lang="sv-SE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</a:t>
                      </a:r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ettokostnad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-6 308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-6 335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-6 208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Skatteintäkter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4 633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4 726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4 640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Generella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statsbidrag och utjämning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Verksamhetens</a:t>
                      </a:r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resultat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Finansnetto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042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Periodens </a:t>
                      </a:r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resultat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Resultatmarginal </a:t>
                      </a:r>
                      <a:r>
                        <a:rPr lang="sv-SE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-7,7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826" name="Platshållare för bild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845570-E4C7-470E-A7EC-95E625113A37}" type="slidenum">
              <a:rPr lang="sv-SE" altLang="sv-SE" sz="1200">
                <a:solidFill>
                  <a:srgbClr val="898989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sv-SE" altLang="sv-SE" sz="1200" dirty="0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93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635019"/>
              </p:ext>
            </p:extLst>
          </p:nvPr>
        </p:nvGraphicFramePr>
        <p:xfrm>
          <a:off x="1375064" y="2014511"/>
          <a:ext cx="941857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6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baseline="0" dirty="0" smtClean="0"/>
                        <a:t>Verksamhetens intäkter</a:t>
                      </a:r>
                    </a:p>
                    <a:p>
                      <a:r>
                        <a:rPr lang="sv-SE" sz="1800" baseline="0" dirty="0" smtClean="0"/>
                        <a:t>Januari augusti 2020</a:t>
                      </a:r>
                      <a:r>
                        <a:rPr lang="sv-SE" sz="1800" dirty="0" smtClean="0"/>
                        <a:t>, mnkr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Utfall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Budget</a:t>
                      </a:r>
                    </a:p>
                    <a:p>
                      <a:pPr algn="r"/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Avvikelse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Föregående år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Förändring</a:t>
                      </a:r>
                      <a:r>
                        <a:rPr lang="sv-SE" sz="1800" baseline="0" dirty="0" smtClean="0"/>
                        <a:t> %</a:t>
                      </a:r>
                      <a:endParaRPr lang="sv-S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Patientavgifter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-9,6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Försäljning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hälso- och sjukvård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-12,2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Riktade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statsbidrag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Trafikintäkter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-25,4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Övriga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intäkter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-24,2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Verksamhetens </a:t>
                      </a:r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intäkter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-3,3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4871" name="Platshållare för bild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EE5A50-8DB4-4529-A4A8-7CCF3CD9C531}" type="slidenum">
              <a:rPr lang="sv-SE" altLang="sv-SE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sv-SE" altLang="sv-SE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7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010654"/>
              </p:ext>
            </p:extLst>
          </p:nvPr>
        </p:nvGraphicFramePr>
        <p:xfrm>
          <a:off x="1402360" y="995811"/>
          <a:ext cx="9418570" cy="4858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6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baseline="0" dirty="0" smtClean="0"/>
                        <a:t>Verksamhetens kostnader</a:t>
                      </a:r>
                    </a:p>
                    <a:p>
                      <a:r>
                        <a:rPr lang="sv-SE" sz="1800" baseline="0" dirty="0" smtClean="0"/>
                        <a:t>Januari-augusti</a:t>
                      </a:r>
                      <a:r>
                        <a:rPr lang="sv-SE" sz="1800" dirty="0" smtClean="0"/>
                        <a:t> 2020, mnkr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Utfall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Budget</a:t>
                      </a:r>
                    </a:p>
                    <a:p>
                      <a:pPr algn="r"/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Avvikelse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Föregående år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Förändring</a:t>
                      </a:r>
                      <a:r>
                        <a:rPr lang="sv-SE" sz="1800" baseline="0" dirty="0" smtClean="0"/>
                        <a:t> %</a:t>
                      </a:r>
                      <a:endParaRPr lang="sv-S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Löner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arvoden och ersättningar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2 892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2 814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2 617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Pensioner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-18,2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Övriga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personalkostnader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-13,3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Inhyrd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Läkemedel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Köpt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vård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-22,5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88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v-SE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Övr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verksamhetsnära kostnader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Lokaler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Övriga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kostnader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Avskrivningar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Verksamhetens </a:t>
                      </a:r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kostnader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7 310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7 273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7 244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4871" name="Platshållare för bild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EE5A50-8DB4-4529-A4A8-7CCF3CD9C531}" type="slidenum">
              <a:rPr lang="sv-SE" altLang="sv-SE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sv-SE" altLang="sv-SE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" name="Platshållare för datum 3"/>
          <p:cNvSpPr txBox="1">
            <a:spLocks/>
          </p:cNvSpPr>
          <p:nvPr/>
        </p:nvSpPr>
        <p:spPr>
          <a:xfrm>
            <a:off x="1289780" y="5839043"/>
            <a:ext cx="7476848" cy="46166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v-SE" dirty="0" smtClean="0"/>
              <a:t>.</a:t>
            </a:r>
            <a:endParaRPr lang="sv-SE" dirty="0"/>
          </a:p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866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5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494" y="313899"/>
            <a:ext cx="9435012" cy="573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68690"/>
              </p:ext>
            </p:extLst>
          </p:nvPr>
        </p:nvGraphicFramePr>
        <p:xfrm>
          <a:off x="1464079" y="1619863"/>
          <a:ext cx="9179566" cy="401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Resultat</a:t>
                      </a:r>
                      <a:r>
                        <a:rPr lang="sv-SE" sz="1800" baseline="0" dirty="0" smtClean="0"/>
                        <a:t> per nämnd</a:t>
                      </a:r>
                    </a:p>
                    <a:p>
                      <a:r>
                        <a:rPr lang="sv-SE" sz="1800" baseline="0" dirty="0" smtClean="0"/>
                        <a:t>Januari-augusti 2020</a:t>
                      </a:r>
                      <a:r>
                        <a:rPr lang="sv-SE" sz="1800" dirty="0" smtClean="0"/>
                        <a:t>, mnkr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Utfall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Budget</a:t>
                      </a:r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Avvikelse</a:t>
                      </a:r>
                    </a:p>
                    <a:p>
                      <a:pPr algn="r"/>
                      <a:endParaRPr lang="sv-S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Föregående år</a:t>
                      </a:r>
                      <a:endParaRPr lang="sv-S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43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Regionstyrelse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Exklusive</a:t>
                      </a:r>
                      <a:r>
                        <a:rPr lang="sv-SE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Finansiering</a:t>
                      </a:r>
                      <a:endParaRPr lang="sv-SE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424167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Hälso-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och sjukvårdsnämnd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Kultur-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och kompetensnämnd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Hållbarhetsnämnd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FoU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Välfärd, Hjälpmedel och Regnet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Företagshälsovårdsnämnd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Patientnämnd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Totalt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847" name="Platshållare för bild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59643A-F3CD-4CC6-869F-4C44D342DAB7}" type="slidenum">
              <a:rPr lang="sv-SE" altLang="sv-SE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sv-SE" altLang="sv-SE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ubrik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eaLnBrk="1" hangingPunct="1"/>
            <a:r>
              <a:rPr lang="sv-SE" altLang="sv-SE" dirty="0" smtClean="0"/>
              <a:t>Resultatprognos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 smtClean="0"/>
              <a:t>2020</a:t>
            </a:r>
          </a:p>
        </p:txBody>
      </p:sp>
      <p:sp>
        <p:nvSpPr>
          <p:cNvPr id="38917" name="Platshållare för bildnumm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FCB832-063A-40FD-BF31-D4B947F9F99F}" type="slidenum"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altLang="sv-S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55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706295"/>
              </p:ext>
            </p:extLst>
          </p:nvPr>
        </p:nvGraphicFramePr>
        <p:xfrm>
          <a:off x="735666" y="1419625"/>
          <a:ext cx="10729913" cy="397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0182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Resultatprognos</a:t>
                      </a:r>
                      <a:r>
                        <a:rPr lang="sv-SE" sz="1800" baseline="0" dirty="0" smtClean="0"/>
                        <a:t> Region Gävleborg</a:t>
                      </a:r>
                      <a:endParaRPr lang="sv-SE" sz="1800" dirty="0" smtClean="0"/>
                    </a:p>
                    <a:p>
                      <a:r>
                        <a:rPr lang="sv-SE" sz="1800" baseline="0" dirty="0" smtClean="0"/>
                        <a:t>2020, mnkr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Prognos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Budget</a:t>
                      </a:r>
                    </a:p>
                    <a:p>
                      <a:pPr algn="r"/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Avvikelse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Föregående</a:t>
                      </a:r>
                      <a:r>
                        <a:rPr lang="sv-SE" sz="1800" baseline="0" dirty="0" smtClean="0"/>
                        <a:t> år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Förändring</a:t>
                      </a:r>
                    </a:p>
                    <a:p>
                      <a:pPr algn="r"/>
                      <a:r>
                        <a:rPr lang="sv-SE" sz="1800" dirty="0" smtClean="0"/>
                        <a:t>%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Verksamhetens</a:t>
                      </a:r>
                      <a:r>
                        <a:rPr lang="sv-SE" sz="1800" baseline="0" dirty="0" smtClean="0"/>
                        <a:t> intäkter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1 752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1 420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332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8,1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Verksamhetens kostnader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-11 368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-11 029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rgbClr val="FF0000"/>
                          </a:solidFill>
                        </a:rPr>
                        <a:t>-339</a:t>
                      </a:r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-11 184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1,6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b="1" dirty="0" smtClean="0"/>
                        <a:t>Verksamhetens nettokostnad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-9 616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-9 609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sv-SE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-9 564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0,5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Skatteintäkter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6 967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7 090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rgbClr val="FF0000"/>
                          </a:solidFill>
                        </a:rPr>
                        <a:t>-123</a:t>
                      </a:r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-0,1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Generella statsbidrag</a:t>
                      </a:r>
                      <a:r>
                        <a:rPr lang="sv-SE" sz="1800" baseline="0" dirty="0" smtClean="0"/>
                        <a:t> och utjämning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3 016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2 693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323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20,3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b="1" dirty="0" smtClean="0"/>
                        <a:t>Verksamhetens resultat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367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174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>
                          <a:solidFill>
                            <a:schemeClr val="tx1"/>
                          </a:solidFill>
                        </a:rPr>
                        <a:t>193</a:t>
                      </a: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-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Finansnetto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-26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18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rgbClr val="FF0000"/>
                          </a:solidFill>
                        </a:rPr>
                        <a:t>-44</a:t>
                      </a:r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/>
                        <a:t>-</a:t>
                      </a:r>
                      <a:endParaRPr lang="sv-SE" sz="1800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b="1" dirty="0" smtClean="0"/>
                        <a:t>Periodens</a:t>
                      </a:r>
                      <a:r>
                        <a:rPr lang="sv-SE" sz="1800" b="1" baseline="0" dirty="0" smtClean="0"/>
                        <a:t> resultat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341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192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dirty="0" smtClean="0"/>
                        <a:t>-</a:t>
                      </a:r>
                      <a:endParaRPr lang="sv-SE" sz="1800" b="1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r>
                        <a:rPr lang="sv-SE" sz="1800" b="0" i="1" dirty="0" smtClean="0"/>
                        <a:t>Resultatmarginal %</a:t>
                      </a:r>
                      <a:endParaRPr lang="sv-SE" sz="1800" b="0" i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i="1" dirty="0" smtClean="0"/>
                        <a:t>3,5</a:t>
                      </a:r>
                      <a:endParaRPr lang="sv-SE" sz="1800" b="0" i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i="1" dirty="0" smtClean="0"/>
                        <a:t>2,0</a:t>
                      </a:r>
                      <a:endParaRPr lang="sv-SE" sz="1800" b="0" i="1" dirty="0"/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i="1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sv-SE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i="1" dirty="0" smtClean="0"/>
                        <a:t>-2,5</a:t>
                      </a:r>
                      <a:endParaRPr lang="sv-SE" sz="1800" b="0" i="1" dirty="0"/>
                    </a:p>
                  </a:txBody>
                  <a:tcPr marL="91446" marR="91446"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1042" name="Platshållare för bildnumm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F2E1B5-6318-4F68-B42E-35D619E9E4E7}" type="slidenum"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altLang="sv-S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1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48557-B9B3-4E2D-B22B-860F463956BE}" type="slidenum">
              <a:rPr lang="sv-SE" smtClean="0"/>
              <a:t>9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925" y="112423"/>
            <a:ext cx="9044683" cy="589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929</Words>
  <Application>Microsoft Office PowerPoint</Application>
  <PresentationFormat>Bredbild</PresentationFormat>
  <Paragraphs>545</Paragraphs>
  <Slides>14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1_Office-tema</vt:lpstr>
      <vt:lpstr>Aktuellt i Region Gävleborg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Resultatprognos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</dc:title>
  <dc:creator>Svedberg Bo - KS - Ekonomienhet</dc:creator>
  <cp:lastModifiedBy>Ulrika Weglin</cp:lastModifiedBy>
  <cp:revision>361</cp:revision>
  <cp:lastPrinted>2020-03-10T15:33:13Z</cp:lastPrinted>
  <dcterms:created xsi:type="dcterms:W3CDTF">2015-05-07T16:38:47Z</dcterms:created>
  <dcterms:modified xsi:type="dcterms:W3CDTF">2020-10-21T10:12:37Z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1945590422</vt:i4>
  </property>
  <property fmtid="{D5CDD505-2E9C-101B-9397-08002B2CF9AE}" pid="3" name="_NewReviewCycle">
    <vt:lpwstr/>
  </property>
  <property fmtid="{D5CDD505-2E9C-101B-9397-08002B2CF9AE}" pid="4" name="_EmailSubject">
    <vt:lpwstr>Protokoll och bildspel från pensionärsrådets sammanträde 2020-09-24</vt:lpwstr>
  </property>
  <property fmtid="{D5CDD505-2E9C-101B-9397-08002B2CF9AE}" pid="5" name="_AuthorEmail">
    <vt:lpwstr>ulrika.weglin@regiongavleborg.se</vt:lpwstr>
  </property>
  <property fmtid="{D5CDD505-2E9C-101B-9397-08002B2CF9AE}" pid="6" name="_AuthorEmailDisplayName">
    <vt:lpwstr>Weglin Ulrika - KS - Kansliavdelning</vt:lpwstr>
  </property>
  <property fmtid="{D5CDD505-2E9C-101B-9397-08002B2CF9AE}" pid="7" name="_PreviousAdHocReviewCycleID">
    <vt:i4>-4681250</vt:i4>
  </property>
</Properties>
</file>