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2" r:id="rId3"/>
    <p:sldId id="294" r:id="rId4"/>
    <p:sldId id="315"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9" r:id="rId19"/>
    <p:sldId id="308" r:id="rId20"/>
    <p:sldId id="310" r:id="rId21"/>
    <p:sldId id="311" r:id="rId22"/>
    <p:sldId id="312" r:id="rId23"/>
    <p:sldId id="313" r:id="rId24"/>
    <p:sldId id="314" r:id="rId25"/>
    <p:sldId id="293" r:id="rId26"/>
    <p:sldId id="316" r:id="rId2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Wennberg" initials="MW" lastIdx="32" clrIdx="0">
    <p:extLst>
      <p:ext uri="{19B8F6BF-5375-455C-9EA6-DF929625EA0E}">
        <p15:presenceInfo xmlns:p15="http://schemas.microsoft.com/office/powerpoint/2012/main" userId="Malin Wen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6" autoAdjust="0"/>
    <p:restoredTop sz="94694"/>
  </p:normalViewPr>
  <p:slideViewPr>
    <p:cSldViewPr snapToGrid="0">
      <p:cViewPr varScale="1">
        <p:scale>
          <a:sx n="108" d="100"/>
          <a:sy n="108"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BB6AE-003A-4CDF-960F-3A70F27DBE9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209B750-7B1D-41F1-A5DE-9BC88A75D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4B2170C-6CE8-475C-BE0B-D1485B3ED88A}"/>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5" name="Platshållare för sidfot 4">
            <a:extLst>
              <a:ext uri="{FF2B5EF4-FFF2-40B4-BE49-F238E27FC236}">
                <a16:creationId xmlns:a16="http://schemas.microsoft.com/office/drawing/2014/main" id="{A5F353B6-C589-4999-AE3F-6DA364984D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F59ADE-56DA-4B00-B008-908E365F5E8E}"/>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86462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B147A1-F4EA-49C6-A7D5-EFB7E63C410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5A4964-D7E1-4D4D-B87F-EC00D9046A28}"/>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E729435-7410-47FF-B4FD-D2EE033CE1A3}"/>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5" name="Platshållare för sidfot 4">
            <a:extLst>
              <a:ext uri="{FF2B5EF4-FFF2-40B4-BE49-F238E27FC236}">
                <a16:creationId xmlns:a16="http://schemas.microsoft.com/office/drawing/2014/main" id="{6EA752FC-BC31-4AFC-92C6-6E6047D5EE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B3236C-DFAA-4CAE-9BEE-44E0D529C38C}"/>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70677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EF0A4D2-AE7A-4941-9771-671A1E6A88E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771ABE9-0495-4E50-A480-B07D5FC36258}"/>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777C41-4C71-47B1-991E-62C532B59BD3}"/>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5" name="Platshållare för sidfot 4">
            <a:extLst>
              <a:ext uri="{FF2B5EF4-FFF2-40B4-BE49-F238E27FC236}">
                <a16:creationId xmlns:a16="http://schemas.microsoft.com/office/drawing/2014/main" id="{63D5D29A-32B7-427F-94A6-246F81677C0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E87910-96B5-4CF2-A02A-3AD86204C303}"/>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34668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870D22-354D-4EFC-A0C9-5A69C32ACC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F85D86D-8E0D-46F9-926E-99102EAE597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A53B64A-DFD2-481E-8567-0ADDB46695FD}"/>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5" name="Platshållare för sidfot 4">
            <a:extLst>
              <a:ext uri="{FF2B5EF4-FFF2-40B4-BE49-F238E27FC236}">
                <a16:creationId xmlns:a16="http://schemas.microsoft.com/office/drawing/2014/main" id="{A8D2BFD4-7D5B-4E31-BF4A-A67C96F03D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840031-1750-431A-A845-7787DA050B7C}"/>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25023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1EB8-E83C-4263-9808-DE23C1C3E42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374566C-38F7-4CD6-8C9E-479573EC6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D93565A3-D8DD-4D0E-9677-6D0EC226F6B2}"/>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5" name="Platshållare för sidfot 4">
            <a:extLst>
              <a:ext uri="{FF2B5EF4-FFF2-40B4-BE49-F238E27FC236}">
                <a16:creationId xmlns:a16="http://schemas.microsoft.com/office/drawing/2014/main" id="{7083BC64-DEAB-4DBE-9B54-39008E0CAA2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3EFB0F-486A-4FBF-8999-2EC20C1E29EF}"/>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466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600C26-8FA6-41D0-A9E5-A06B528C0F1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955E8F-991D-4230-AC06-42E0C16A454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3FF3E3E-FBE7-4000-9C38-4D62F03A6043}"/>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DEE65-5625-464D-8698-0A59F4DD7901}"/>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6" name="Platshållare för sidfot 5">
            <a:extLst>
              <a:ext uri="{FF2B5EF4-FFF2-40B4-BE49-F238E27FC236}">
                <a16:creationId xmlns:a16="http://schemas.microsoft.com/office/drawing/2014/main" id="{EC816375-153D-4C9A-AA87-99808CA8E92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880B6D-E411-47C1-B8C3-545F691F1FE7}"/>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73493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117985-2D02-4C57-B10A-2BD355C242E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5441438-D8FC-43A5-84C4-AC2911DF70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B0FF0CD-263B-404F-9795-D164A66990DD}"/>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D2E8209-F43A-4C1C-8016-ED56144A8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FBB5844C-FB1F-476D-A431-097157C8C9CB}"/>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09F138E-C1C7-4C6C-ADFB-5896104668EA}"/>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8" name="Platshållare för sidfot 7">
            <a:extLst>
              <a:ext uri="{FF2B5EF4-FFF2-40B4-BE49-F238E27FC236}">
                <a16:creationId xmlns:a16="http://schemas.microsoft.com/office/drawing/2014/main" id="{E710C811-C34F-49E1-B43D-4833ED36AC5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BD68724-4AD1-4E8A-81B9-1E417728C049}"/>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223881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BD8433-9803-4C6A-86A5-B9BD6F3622D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923530B-265A-4CA3-A932-ED83AF11D473}"/>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4" name="Platshållare för sidfot 3">
            <a:extLst>
              <a:ext uri="{FF2B5EF4-FFF2-40B4-BE49-F238E27FC236}">
                <a16:creationId xmlns:a16="http://schemas.microsoft.com/office/drawing/2014/main" id="{6AF1DBA7-2869-43D6-B23D-6133FCA993D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C11C99C-96CE-487F-9C11-7DDD092DF9D3}"/>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273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9FF77B2-F2FB-4A45-B2C9-08BDA9FEB807}"/>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3" name="Platshållare för sidfot 2">
            <a:extLst>
              <a:ext uri="{FF2B5EF4-FFF2-40B4-BE49-F238E27FC236}">
                <a16:creationId xmlns:a16="http://schemas.microsoft.com/office/drawing/2014/main" id="{CC512055-FC9F-4AFB-B7B7-F957AF224D9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038FB8B-D69D-434C-B3D5-5061308A101F}"/>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33270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9E4A95-169B-45D3-BA9E-9005A651A52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08571A9-F531-4644-8D44-1ACF9DA4A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4B566B5-AAE0-4900-82AB-D0A1013A7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D5A45E4-D16C-4ED8-B8C2-CBCF406992E0}"/>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6" name="Platshållare för sidfot 5">
            <a:extLst>
              <a:ext uri="{FF2B5EF4-FFF2-40B4-BE49-F238E27FC236}">
                <a16:creationId xmlns:a16="http://schemas.microsoft.com/office/drawing/2014/main" id="{D72E819F-5AF4-4F13-B85E-EFB7A43AA12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547B707-3365-4B9D-85A1-9AB91199AE40}"/>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126166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42688-7C6A-4263-943D-F3B9D922F02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42C4980-B21F-42FB-8891-88734FD4F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A10C315-A85D-4D35-8F8A-DCFA83110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A41E5049-6A90-4010-AE20-37A1B35E3539}"/>
              </a:ext>
            </a:extLst>
          </p:cNvPr>
          <p:cNvSpPr>
            <a:spLocks noGrp="1"/>
          </p:cNvSpPr>
          <p:nvPr>
            <p:ph type="dt" sz="half" idx="10"/>
          </p:nvPr>
        </p:nvSpPr>
        <p:spPr/>
        <p:txBody>
          <a:bodyPr/>
          <a:lstStyle/>
          <a:p>
            <a:fld id="{6BEFC1DA-DBCC-4FF7-8B17-BAB749DE746E}" type="datetimeFigureOut">
              <a:rPr lang="sv-SE" smtClean="0"/>
              <a:t>2021-08-30</a:t>
            </a:fld>
            <a:endParaRPr lang="sv-SE"/>
          </a:p>
        </p:txBody>
      </p:sp>
      <p:sp>
        <p:nvSpPr>
          <p:cNvPr id="6" name="Platshållare för sidfot 5">
            <a:extLst>
              <a:ext uri="{FF2B5EF4-FFF2-40B4-BE49-F238E27FC236}">
                <a16:creationId xmlns:a16="http://schemas.microsoft.com/office/drawing/2014/main" id="{FA1E9133-3897-4810-9CE3-1E503C7F73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B7B24AA-B461-4F1E-9006-25D81B6BCEC5}"/>
              </a:ext>
            </a:extLst>
          </p:cNvPr>
          <p:cNvSpPr>
            <a:spLocks noGrp="1"/>
          </p:cNvSpPr>
          <p:nvPr>
            <p:ph type="sldNum" sz="quarter" idx="12"/>
          </p:nvPr>
        </p:nvSpPr>
        <p:spPr/>
        <p:txBody>
          <a:bodyPr/>
          <a:lstStyle/>
          <a:p>
            <a:fld id="{D14D6B10-015B-4F32-8701-2CFA0579F1DC}" type="slidenum">
              <a:rPr lang="sv-SE" smtClean="0"/>
              <a:t>‹#›</a:t>
            </a:fld>
            <a:endParaRPr lang="sv-SE"/>
          </a:p>
        </p:txBody>
      </p:sp>
    </p:spTree>
    <p:extLst>
      <p:ext uri="{BB962C8B-B14F-4D97-AF65-F5344CB8AC3E}">
        <p14:creationId xmlns:p14="http://schemas.microsoft.com/office/powerpoint/2010/main" val="4036565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6FC3550-809E-4CEB-B43A-53F820483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A2098FB-06F8-4E64-B028-50725F76F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3D6993-35C2-4755-B692-39B65AC56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FC1DA-DBCC-4FF7-8B17-BAB749DE746E}" type="datetimeFigureOut">
              <a:rPr lang="sv-SE" smtClean="0"/>
              <a:t>2021-08-30</a:t>
            </a:fld>
            <a:endParaRPr lang="sv-SE"/>
          </a:p>
        </p:txBody>
      </p:sp>
      <p:sp>
        <p:nvSpPr>
          <p:cNvPr id="5" name="Platshållare för sidfot 4">
            <a:extLst>
              <a:ext uri="{FF2B5EF4-FFF2-40B4-BE49-F238E27FC236}">
                <a16:creationId xmlns:a16="http://schemas.microsoft.com/office/drawing/2014/main" id="{16966662-5C10-426F-9DC2-44E5DAE38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99048AB-2771-4B69-8747-DA6FD7412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D6B10-015B-4F32-8701-2CFA0579F1DC}" type="slidenum">
              <a:rPr lang="sv-SE" smtClean="0"/>
              <a:t>‹#›</a:t>
            </a:fld>
            <a:endParaRPr lang="sv-SE"/>
          </a:p>
        </p:txBody>
      </p:sp>
    </p:spTree>
    <p:extLst>
      <p:ext uri="{BB962C8B-B14F-4D97-AF65-F5344CB8AC3E}">
        <p14:creationId xmlns:p14="http://schemas.microsoft.com/office/powerpoint/2010/main" val="13241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nteensam.or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intenensam.or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NkgoPc3_GA"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58FA1D9-0E41-0240-8C93-E0F4507949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9450" y="3175000"/>
            <a:ext cx="3213100" cy="508000"/>
          </a:xfrm>
          <a:prstGeom prst="rect">
            <a:avLst/>
          </a:prstGeom>
        </p:spPr>
      </p:pic>
      <p:pic>
        <p:nvPicPr>
          <p:cNvPr id="11" name="Bildobjekt 10">
            <a:extLst>
              <a:ext uri="{FF2B5EF4-FFF2-40B4-BE49-F238E27FC236}">
                <a16:creationId xmlns:a16="http://schemas.microsoft.com/office/drawing/2014/main" id="{3E9AA0AA-4BC2-4446-93AA-4EDD34071E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pic>
        <p:nvPicPr>
          <p:cNvPr id="13" name="Bildobjekt 12">
            <a:extLst>
              <a:ext uri="{FF2B5EF4-FFF2-40B4-BE49-F238E27FC236}">
                <a16:creationId xmlns:a16="http://schemas.microsoft.com/office/drawing/2014/main" id="{74B12AFB-AADE-974A-BB18-8DAD12656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6841" y="2246698"/>
            <a:ext cx="5138318" cy="2872603"/>
          </a:xfrm>
          <a:prstGeom prst="rect">
            <a:avLst/>
          </a:prstGeom>
        </p:spPr>
      </p:pic>
    </p:spTree>
    <p:extLst>
      <p:ext uri="{BB962C8B-B14F-4D97-AF65-F5344CB8AC3E}">
        <p14:creationId xmlns:p14="http://schemas.microsoft.com/office/powerpoint/2010/main" val="299870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Vissa löper en ökad risk för ofrivillig </a:t>
            </a:r>
            <a:br>
              <a:rPr lang="sv-SE" sz="3000" b="1" dirty="0">
                <a:solidFill>
                  <a:srgbClr val="913E6D"/>
                </a:solidFill>
                <a:latin typeface="Arial" panose="020B0604020202020204" pitchFamily="34" charset="0"/>
                <a:cs typeface="Arial" panose="020B0604020202020204" pitchFamily="34" charset="0"/>
              </a:rPr>
            </a:br>
            <a:r>
              <a:rPr lang="sv-SE" sz="3000" b="1" dirty="0">
                <a:solidFill>
                  <a:srgbClr val="913E6D"/>
                </a:solidFill>
                <a:latin typeface="Arial" panose="020B0604020202020204" pitchFamily="34" charset="0"/>
                <a:cs typeface="Arial" panose="020B0604020202020204" pitchFamily="34" charset="0"/>
              </a:rPr>
              <a:t>ensamhet och isolering</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9144000" cy="2763079"/>
          </a:xfrm>
        </p:spPr>
        <p:txBody>
          <a:bodyPr>
            <a:noAutofit/>
          </a:bodyPr>
          <a:lstStyle/>
          <a:p>
            <a:pPr algn="l">
              <a:lnSpc>
                <a:spcPct val="115000"/>
              </a:lnSpc>
              <a:spcAft>
                <a:spcPts val="800"/>
              </a:spcAft>
            </a:pPr>
            <a:r>
              <a:rPr lang="sv-SE" sz="1600" dirty="0">
                <a:solidFill>
                  <a:srgbClr val="000000"/>
                </a:solidFill>
                <a:latin typeface="Palatino" pitchFamily="2" charset="77"/>
                <a:ea typeface="Palatino" pitchFamily="2" charset="77"/>
                <a:cs typeface="Arial" panose="020B0604020202020204" pitchFamily="34" charset="0"/>
              </a:rPr>
              <a:t>Det handlar om </a:t>
            </a:r>
            <a:r>
              <a:rPr lang="sv-SE" sz="1600" b="1" i="1" dirty="0">
                <a:latin typeface="Palatino" pitchFamily="2" charset="77"/>
                <a:ea typeface="Palatino" pitchFamily="2" charset="77"/>
                <a:cs typeface="Arial" panose="020B0604020202020204" pitchFamily="34" charset="0"/>
              </a:rPr>
              <a:t>de allra äldsta</a:t>
            </a:r>
            <a:r>
              <a:rPr lang="sv-SE" sz="1600" dirty="0">
                <a:solidFill>
                  <a:srgbClr val="000000"/>
                </a:solidFill>
                <a:latin typeface="Palatino" pitchFamily="2" charset="77"/>
                <a:ea typeface="Palatino" pitchFamily="2" charset="77"/>
                <a:cs typeface="Arial" panose="020B0604020202020204" pitchFamily="34" charset="0"/>
              </a:rPr>
              <a:t>, de </a:t>
            </a:r>
            <a:r>
              <a:rPr lang="sv-SE" sz="1600" b="1" i="1" dirty="0">
                <a:latin typeface="Palatino" pitchFamily="2" charset="77"/>
                <a:ea typeface="Palatino" pitchFamily="2" charset="77"/>
                <a:cs typeface="Arial" panose="020B0604020202020204" pitchFamily="34" charset="0"/>
              </a:rPr>
              <a:t>som nyligen mist sin livspartner</a:t>
            </a:r>
            <a:r>
              <a:rPr lang="sv-SE" sz="1600" b="1" dirty="0">
                <a:latin typeface="Palatino" pitchFamily="2" charset="77"/>
                <a:ea typeface="Palatino" pitchFamily="2" charset="77"/>
                <a:cs typeface="Arial" panose="020B0604020202020204" pitchFamily="34" charset="0"/>
              </a:rPr>
              <a:t>, </a:t>
            </a:r>
            <a:r>
              <a:rPr lang="sv-SE" sz="1600" b="1" i="1" dirty="0">
                <a:latin typeface="Palatino" pitchFamily="2" charset="77"/>
                <a:ea typeface="Palatino" pitchFamily="2" charset="77"/>
                <a:cs typeface="Arial" panose="020B0604020202020204" pitchFamily="34" charset="0"/>
              </a:rPr>
              <a:t>utlandsfödda</a:t>
            </a:r>
            <a:r>
              <a:rPr lang="sv-SE" sz="1600" dirty="0">
                <a:solidFill>
                  <a:srgbClr val="000000"/>
                </a:solidFill>
                <a:latin typeface="Palatino" pitchFamily="2" charset="77"/>
                <a:ea typeface="Palatino" pitchFamily="2" charset="77"/>
                <a:cs typeface="Arial" panose="020B0604020202020204" pitchFamily="34" charset="0"/>
              </a:rPr>
              <a:t>, den som </a:t>
            </a:r>
            <a:br>
              <a:rPr lang="sv-SE" sz="1600" dirty="0">
                <a:solidFill>
                  <a:srgbClr val="000000"/>
                </a:solidFill>
                <a:latin typeface="Palatino" pitchFamily="2" charset="77"/>
                <a:ea typeface="Palatino" pitchFamily="2" charset="77"/>
                <a:cs typeface="Arial" panose="020B0604020202020204" pitchFamily="34" charset="0"/>
              </a:rPr>
            </a:br>
            <a:r>
              <a:rPr lang="sv-SE" sz="1600" dirty="0">
                <a:solidFill>
                  <a:srgbClr val="000000"/>
                </a:solidFill>
                <a:latin typeface="Palatino" pitchFamily="2" charset="77"/>
                <a:ea typeface="Palatino" pitchFamily="2" charset="77"/>
                <a:cs typeface="Arial" panose="020B0604020202020204" pitchFamily="34" charset="0"/>
              </a:rPr>
              <a:t>har en </a:t>
            </a:r>
            <a:r>
              <a:rPr lang="sv-SE" sz="1600" b="1" i="1" dirty="0">
                <a:latin typeface="Palatino" pitchFamily="2" charset="77"/>
                <a:ea typeface="Palatino" pitchFamily="2" charset="77"/>
                <a:cs typeface="Arial" panose="020B0604020202020204" pitchFamily="34" charset="0"/>
              </a:rPr>
              <a:t>funktionsnedsättning</a:t>
            </a:r>
            <a:r>
              <a:rPr lang="sv-SE" sz="1600" b="1" dirty="0">
                <a:latin typeface="Palatino" pitchFamily="2" charset="77"/>
                <a:ea typeface="Palatino" pitchFamily="2" charset="77"/>
                <a:cs typeface="Arial" panose="020B0604020202020204" pitchFamily="34" charset="0"/>
              </a:rPr>
              <a:t>, </a:t>
            </a:r>
            <a:r>
              <a:rPr lang="sv-SE" sz="1600" b="1" i="1" dirty="0">
                <a:latin typeface="Palatino" pitchFamily="2" charset="77"/>
                <a:ea typeface="Palatino" pitchFamily="2" charset="77"/>
                <a:cs typeface="Arial" panose="020B0604020202020204" pitchFamily="34" charset="0"/>
              </a:rPr>
              <a:t>beroendeproblematik</a:t>
            </a:r>
            <a:r>
              <a:rPr lang="sv-SE" sz="1600" b="1" dirty="0">
                <a:latin typeface="Palatino" pitchFamily="2" charset="77"/>
                <a:ea typeface="Palatino" pitchFamily="2" charset="77"/>
                <a:cs typeface="Arial" panose="020B0604020202020204" pitchFamily="34" charset="0"/>
              </a:rPr>
              <a:t> </a:t>
            </a:r>
            <a:r>
              <a:rPr lang="sv-SE" sz="1600" dirty="0">
                <a:solidFill>
                  <a:srgbClr val="000000"/>
                </a:solidFill>
                <a:latin typeface="Palatino" pitchFamily="2" charset="77"/>
                <a:ea typeface="Palatino" pitchFamily="2" charset="77"/>
                <a:cs typeface="Arial" panose="020B0604020202020204" pitchFamily="34" charset="0"/>
              </a:rPr>
              <a:t>eller </a:t>
            </a:r>
            <a:r>
              <a:rPr lang="sv-SE" sz="1600" b="1" i="1" dirty="0">
                <a:latin typeface="Palatino" pitchFamily="2" charset="77"/>
                <a:ea typeface="Palatino" pitchFamily="2" charset="77"/>
                <a:cs typeface="Arial" panose="020B0604020202020204" pitchFamily="34" charset="0"/>
              </a:rPr>
              <a:t>psykiska ohälsa</a:t>
            </a:r>
            <a:r>
              <a:rPr lang="sv-SE" sz="1600" b="1" dirty="0">
                <a:latin typeface="Palatino" pitchFamily="2" charset="77"/>
                <a:ea typeface="Palatino" pitchFamily="2" charset="77"/>
                <a:cs typeface="Arial" panose="020B0604020202020204" pitchFamily="34" charset="0"/>
              </a:rPr>
              <a:t>. </a:t>
            </a:r>
            <a:endParaRPr lang="sv-SE" sz="1600" dirty="0">
              <a:solidFill>
                <a:srgbClr val="000000"/>
              </a:solidFill>
              <a:latin typeface="Palatino" pitchFamily="2" charset="77"/>
              <a:ea typeface="Palatino" pitchFamily="2" charset="77"/>
              <a:cs typeface="Arial" panose="020B0604020202020204" pitchFamily="34" charset="0"/>
            </a:endParaRPr>
          </a:p>
          <a:p>
            <a:pPr algn="l">
              <a:lnSpc>
                <a:spcPct val="115000"/>
              </a:lnSpc>
              <a:spcAft>
                <a:spcPts val="800"/>
              </a:spcAft>
            </a:pPr>
            <a:r>
              <a:rPr lang="sv-SE" sz="1600" dirty="0">
                <a:solidFill>
                  <a:srgbClr val="000000"/>
                </a:solidFill>
                <a:latin typeface="Palatino" pitchFamily="2" charset="77"/>
                <a:ea typeface="Palatino" pitchFamily="2" charset="77"/>
                <a:cs typeface="Arial" panose="020B0604020202020204" pitchFamily="34" charset="0"/>
              </a:rPr>
              <a:t>Kvinnor är mer ensamma än män, vilket kan förklaras med att de ofta lever längre och hinner förlora sin livspartner. </a:t>
            </a:r>
          </a:p>
          <a:p>
            <a:pPr algn="l">
              <a:lnSpc>
                <a:spcPct val="115000"/>
              </a:lnSpc>
              <a:spcAft>
                <a:spcPts val="800"/>
              </a:spcAft>
            </a:pPr>
            <a:r>
              <a:rPr lang="sv-SE" sz="1600" dirty="0">
                <a:solidFill>
                  <a:srgbClr val="000000"/>
                </a:solidFill>
                <a:latin typeface="Palatino" pitchFamily="2" charset="77"/>
                <a:ea typeface="Palatino" pitchFamily="2" charset="77"/>
                <a:cs typeface="Arial" panose="020B0604020202020204" pitchFamily="34" charset="0"/>
              </a:rPr>
              <a:t>Äldre män har svårare att klara ensamheten och står för en större andel självmord.</a:t>
            </a:r>
            <a:endParaRPr lang="sv-SE" sz="1600" dirty="0">
              <a:latin typeface="Palatino" pitchFamily="2" charset="77"/>
              <a:ea typeface="Palatino" pitchFamily="2" charset="77"/>
              <a:cs typeface="Arial" panose="020B0604020202020204" pitchFamily="34" charset="0"/>
            </a:endParaRPr>
          </a:p>
        </p:txBody>
      </p:sp>
    </p:spTree>
    <p:extLst>
      <p:ext uri="{BB962C8B-B14F-4D97-AF65-F5344CB8AC3E}">
        <p14:creationId xmlns:p14="http://schemas.microsoft.com/office/powerpoint/2010/main" val="67711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Vilka vill vi nå?</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6836599" cy="2763079"/>
          </a:xfrm>
        </p:spPr>
        <p:txBody>
          <a:bodyPr>
            <a:noAutofit/>
          </a:bodyPr>
          <a:lstStyle/>
          <a:p>
            <a:pPr algn="l" fontAlgn="base">
              <a:lnSpc>
                <a:spcPct val="107000"/>
              </a:lnSpc>
              <a:spcAft>
                <a:spcPts val="800"/>
              </a:spcAft>
            </a:pPr>
            <a:r>
              <a:rPr lang="sv-SE" sz="1600" dirty="0">
                <a:solidFill>
                  <a:srgbClr val="000000"/>
                </a:solidFill>
                <a:latin typeface="Palatino" pitchFamily="2" charset="77"/>
                <a:ea typeface="Palatino" pitchFamily="2" charset="77"/>
                <a:cs typeface="Arial" panose="020B0604020202020204" pitchFamily="34" charset="0"/>
              </a:rPr>
              <a:t>Grundtanken var att nå de som är ofrivilligt ensamma eller socialt isolerade, oavsett om de är medlemmar i våra organisationer eller</a:t>
            </a:r>
            <a:r>
              <a:rPr lang="sv-SE" sz="1600" dirty="0">
                <a:latin typeface="Palatino" pitchFamily="2" charset="77"/>
                <a:ea typeface="Palatino" pitchFamily="2" charset="77"/>
                <a:cs typeface="Arial" panose="020B0604020202020204" pitchFamily="34" charset="0"/>
              </a:rPr>
              <a:t> inte.</a:t>
            </a:r>
            <a:endParaRPr lang="sv-SE" sz="1600" dirty="0">
              <a:solidFill>
                <a:srgbClr val="000000"/>
              </a:solidFill>
              <a:latin typeface="Palatino" pitchFamily="2" charset="77"/>
              <a:ea typeface="Palatino" pitchFamily="2" charset="77"/>
              <a:cs typeface="Arial" panose="020B0604020202020204" pitchFamily="34" charset="0"/>
            </a:endParaRPr>
          </a:p>
          <a:p>
            <a:pPr algn="l" fontAlgn="base">
              <a:lnSpc>
                <a:spcPct val="107000"/>
              </a:lnSpc>
              <a:spcAft>
                <a:spcPts val="800"/>
              </a:spcAft>
            </a:pPr>
            <a:r>
              <a:rPr lang="sv-SE" sz="1600" dirty="0">
                <a:latin typeface="Palatino" pitchFamily="2" charset="77"/>
                <a:ea typeface="Palatino" pitchFamily="2" charset="77"/>
                <a:cs typeface="Arial" panose="020B0604020202020204" pitchFamily="34" charset="0"/>
              </a:rPr>
              <a:t>Det är lika viktigt att arbeta med föreningens medlemmar som de personer vi inte ens känner till. </a:t>
            </a:r>
          </a:p>
          <a:p>
            <a:pPr algn="l" fontAlgn="base">
              <a:lnSpc>
                <a:spcPct val="107000"/>
              </a:lnSpc>
              <a:spcAft>
                <a:spcPts val="800"/>
              </a:spcAft>
            </a:pPr>
            <a:r>
              <a:rPr lang="sv-SE" sz="1600" dirty="0">
                <a:latin typeface="Palatino" pitchFamily="2" charset="77"/>
                <a:ea typeface="Palatino" pitchFamily="2" charset="77"/>
                <a:cs typeface="Arial" panose="020B0604020202020204" pitchFamily="34" charset="0"/>
              </a:rPr>
              <a:t>Varje människa räknas!</a:t>
            </a:r>
          </a:p>
        </p:txBody>
      </p:sp>
      <p:pic>
        <p:nvPicPr>
          <p:cNvPr id="6" name="Bildobjekt 5" descr="En bild som visar gräs, utomhus, väg, träd&#10;&#10;Automatiskt genererad beskrivning">
            <a:extLst>
              <a:ext uri="{FF2B5EF4-FFF2-40B4-BE49-F238E27FC236}">
                <a16:creationId xmlns:a16="http://schemas.microsoft.com/office/drawing/2014/main" id="{26D48547-FE8F-3844-BAE1-5520406E5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6599" y="1293958"/>
            <a:ext cx="2856809" cy="4283884"/>
          </a:xfrm>
          <a:prstGeom prst="rect">
            <a:avLst/>
          </a:prstGeom>
        </p:spPr>
      </p:pic>
    </p:spTree>
    <p:extLst>
      <p:ext uri="{BB962C8B-B14F-4D97-AF65-F5344CB8AC3E}">
        <p14:creationId xmlns:p14="http://schemas.microsoft.com/office/powerpoint/2010/main" val="49621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78"/>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Så här kan vi komma igång?</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3140767"/>
          </a:xfrm>
        </p:spPr>
        <p:txBody>
          <a:bodyPr>
            <a:noAutofit/>
          </a:bodyPr>
          <a:lstStyle/>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Starta en arbetsgrupp </a:t>
            </a: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Starta en studiecirkel </a:t>
            </a: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Gör studiebesök</a:t>
            </a: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Bjud in till föreläsningar </a:t>
            </a:r>
            <a:endParaRPr lang="sv-SE" sz="1600" strike="sngStrike" dirty="0">
              <a:latin typeface="Palatino Linotype" panose="02040502050505030304" pitchFamily="18" charset="0"/>
              <a:ea typeface="Palatino" pitchFamily="2" charset="77"/>
              <a:cs typeface="Arial" panose="020B0604020202020204" pitchFamily="34" charset="0"/>
            </a:endParaRP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Starta samarbeten med andra </a:t>
            </a:r>
            <a:endParaRPr lang="sv-SE" sz="1600" strike="sngStrike" dirty="0">
              <a:latin typeface="Palatino Linotype" panose="02040502050505030304" pitchFamily="18" charset="0"/>
              <a:ea typeface="Palatino" pitchFamily="2" charset="77"/>
              <a:cs typeface="Arial" panose="020B0604020202020204" pitchFamily="34" charset="0"/>
            </a:endParaRP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Ta upp frågan i pensionärsrådet</a:t>
            </a: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Prata med kommunen eller regionen</a:t>
            </a:r>
            <a:endParaRPr lang="sv-SE" sz="1600" strike="sngStrike" dirty="0">
              <a:latin typeface="Palatino Linotype" panose="02040502050505030304" pitchFamily="18" charset="0"/>
              <a:ea typeface="Palatino" pitchFamily="2" charset="77"/>
              <a:cs typeface="Arial" panose="020B0604020202020204" pitchFamily="34" charset="0"/>
            </a:endParaRPr>
          </a:p>
          <a:p>
            <a:pPr marL="285750" indent="-285750" algn="l" fontAlgn="base">
              <a:lnSpc>
                <a:spcPct val="100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Skapa relationer och nätverk lokalt!</a:t>
            </a:r>
          </a:p>
          <a:p>
            <a:pPr marL="171450" indent="-171450" algn="l" fontAlgn="base">
              <a:lnSpc>
                <a:spcPct val="107000"/>
              </a:lnSpc>
              <a:spcAft>
                <a:spcPts val="800"/>
              </a:spcAft>
              <a:buFont typeface="Arial" panose="020B0604020202020204" pitchFamily="34" charset="0"/>
              <a:buChar char="•"/>
            </a:pPr>
            <a:endParaRPr lang="sv-SE" sz="800" dirty="0">
              <a:latin typeface="Palatino" pitchFamily="2" charset="77"/>
              <a:ea typeface="Palatino" pitchFamily="2" charset="77"/>
              <a:cs typeface="Arial" panose="020B0604020202020204" pitchFamily="34" charset="0"/>
            </a:endParaRPr>
          </a:p>
          <a:p>
            <a:pPr marL="171450" indent="-171450" algn="l" fontAlgn="base">
              <a:lnSpc>
                <a:spcPct val="107000"/>
              </a:lnSpc>
              <a:spcAft>
                <a:spcPts val="800"/>
              </a:spcAft>
              <a:buFont typeface="Arial" panose="020B0604020202020204" pitchFamily="34" charset="0"/>
              <a:buChar char="•"/>
            </a:pPr>
            <a:endParaRPr lang="sv-SE" sz="800" dirty="0">
              <a:latin typeface="Palatino" pitchFamily="2" charset="77"/>
              <a:ea typeface="Palatino" pitchFamily="2" charset="77"/>
              <a:cs typeface="Arial" panose="020B0604020202020204" pitchFamily="34" charset="0"/>
            </a:endParaRPr>
          </a:p>
        </p:txBody>
      </p:sp>
    </p:spTree>
    <p:extLst>
      <p:ext uri="{BB962C8B-B14F-4D97-AF65-F5344CB8AC3E}">
        <p14:creationId xmlns:p14="http://schemas.microsoft.com/office/powerpoint/2010/main" val="77030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Aktiviteter och arbetssätt</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763079"/>
          </a:xfrm>
        </p:spPr>
        <p:txBody>
          <a:bodyPr>
            <a:noAutofit/>
          </a:bodyPr>
          <a:lstStyle/>
          <a:p>
            <a:pPr algn="l" fontAlgn="base">
              <a:lnSpc>
                <a:spcPct val="107000"/>
              </a:lnSpc>
              <a:spcAft>
                <a:spcPts val="800"/>
              </a:spcAft>
            </a:pPr>
            <a:r>
              <a:rPr lang="sv-SE" sz="1600" dirty="0">
                <a:latin typeface="Palatino" pitchFamily="2" charset="77"/>
                <a:ea typeface="Palatino" pitchFamily="2" charset="77"/>
                <a:cs typeface="Arial" panose="020B0604020202020204" pitchFamily="34" charset="0"/>
              </a:rPr>
              <a:t>Det finns inga enkla recept för att minska ensamhet och isolering. Men det finns goda exempel!</a:t>
            </a:r>
          </a:p>
        </p:txBody>
      </p:sp>
      <p:pic>
        <p:nvPicPr>
          <p:cNvPr id="9" name="Bildobjekt 8">
            <a:extLst>
              <a:ext uri="{FF2B5EF4-FFF2-40B4-BE49-F238E27FC236}">
                <a16:creationId xmlns:a16="http://schemas.microsoft.com/office/drawing/2014/main" id="{6F1CE5C4-2715-3B44-B88D-F076654AD1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4199" y="2626605"/>
            <a:ext cx="5997901" cy="2763078"/>
          </a:xfrm>
          <a:prstGeom prst="rect">
            <a:avLst/>
          </a:prstGeom>
        </p:spPr>
      </p:pic>
    </p:spTree>
    <p:extLst>
      <p:ext uri="{BB962C8B-B14F-4D97-AF65-F5344CB8AC3E}">
        <p14:creationId xmlns:p14="http://schemas.microsoft.com/office/powerpoint/2010/main" val="192747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Den inre ringen – </a:t>
            </a:r>
            <a:r>
              <a:rPr lang="sv-SE" sz="3000" b="1" i="1" dirty="0">
                <a:solidFill>
                  <a:srgbClr val="913E6D"/>
                </a:solidFill>
                <a:latin typeface="Arial" panose="020B0604020202020204" pitchFamily="34" charset="0"/>
                <a:cs typeface="Arial" panose="020B0604020202020204" pitchFamily="34" charset="0"/>
              </a:rPr>
              <a:t>den egna föreningen</a:t>
            </a:r>
            <a:br>
              <a:rPr lang="sv-SE" sz="3000" b="1" i="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946297"/>
          </a:xfrm>
        </p:spPr>
        <p:txBody>
          <a:bodyPr>
            <a:noAutofit/>
          </a:bodyPr>
          <a:lstStyle/>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Hur ser det ut i vår förening?</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Vilka kommer till aktiviteter, vilka gör det inte? Gör en kartläggning!</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Vad skulle få fler att vilja vara med? Fråga!</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Hur tar vi hand om nya medlemmar?</a:t>
            </a:r>
          </a:p>
        </p:txBody>
      </p:sp>
      <p:pic>
        <p:nvPicPr>
          <p:cNvPr id="8" name="Bildobjekt 7">
            <a:extLst>
              <a:ext uri="{FF2B5EF4-FFF2-40B4-BE49-F238E27FC236}">
                <a16:creationId xmlns:a16="http://schemas.microsoft.com/office/drawing/2014/main" id="{AE9B4335-8A3F-3540-AEEF-AD856D0C7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0000" y="2160000"/>
            <a:ext cx="2499360" cy="2499360"/>
          </a:xfrm>
          <a:prstGeom prst="rect">
            <a:avLst/>
          </a:prstGeom>
        </p:spPr>
      </p:pic>
    </p:spTree>
    <p:extLst>
      <p:ext uri="{BB962C8B-B14F-4D97-AF65-F5344CB8AC3E}">
        <p14:creationId xmlns:p14="http://schemas.microsoft.com/office/powerpoint/2010/main" val="354460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1047768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Den större ringen – </a:t>
            </a:r>
            <a:r>
              <a:rPr lang="sv-SE" sz="3000" b="1" i="1" dirty="0">
                <a:solidFill>
                  <a:srgbClr val="913E6D"/>
                </a:solidFill>
                <a:latin typeface="Arial" panose="020B0604020202020204" pitchFamily="34" charset="0"/>
                <a:cs typeface="Arial" panose="020B0604020202020204" pitchFamily="34" charset="0"/>
              </a:rPr>
              <a:t>de som finns utanför föreningen</a:t>
            </a:r>
            <a:br>
              <a:rPr lang="sv-SE" sz="3000" b="1" i="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763079"/>
          </a:xfrm>
        </p:spPr>
        <p:txBody>
          <a:bodyPr>
            <a:noAutofit/>
          </a:bodyPr>
          <a:lstStyle/>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De vi möter i vardagen, potentiella medlemmar</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Bjud in till aktiviteter utan krav på medlemskap</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Var lyhörda för önskemål</a:t>
            </a:r>
          </a:p>
          <a:p>
            <a:pPr algn="l" fontAlgn="base">
              <a:lnSpc>
                <a:spcPct val="107000"/>
              </a:lnSpc>
              <a:spcAft>
                <a:spcPts val="800"/>
              </a:spcAft>
            </a:pPr>
            <a:endParaRPr lang="sv-SE" sz="1400" dirty="0">
              <a:latin typeface="Palatino" pitchFamily="2" charset="77"/>
              <a:ea typeface="Palatino" pitchFamily="2" charset="77"/>
              <a:cs typeface="Arial" panose="020B0604020202020204" pitchFamily="34" charset="0"/>
            </a:endParaRPr>
          </a:p>
        </p:txBody>
      </p:sp>
      <p:pic>
        <p:nvPicPr>
          <p:cNvPr id="8" name="Bildobjekt 7">
            <a:extLst>
              <a:ext uri="{FF2B5EF4-FFF2-40B4-BE49-F238E27FC236}">
                <a16:creationId xmlns:a16="http://schemas.microsoft.com/office/drawing/2014/main" id="{2F709CAA-288E-6144-A1EC-0C2A9422B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0000" y="2160000"/>
            <a:ext cx="2499360" cy="2499360"/>
          </a:xfrm>
          <a:prstGeom prst="rect">
            <a:avLst/>
          </a:prstGeom>
        </p:spPr>
      </p:pic>
    </p:spTree>
    <p:extLst>
      <p:ext uri="{BB962C8B-B14F-4D97-AF65-F5344CB8AC3E}">
        <p14:creationId xmlns:p14="http://schemas.microsoft.com/office/powerpoint/2010/main" val="38209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Den yttre ringen – </a:t>
            </a:r>
            <a:r>
              <a:rPr lang="sv-SE" sz="3000" b="1" i="1" dirty="0">
                <a:solidFill>
                  <a:srgbClr val="913E6D"/>
                </a:solidFill>
                <a:latin typeface="Arial" panose="020B0604020202020204" pitchFamily="34" charset="0"/>
                <a:cs typeface="Arial" panose="020B0604020202020204" pitchFamily="34" charset="0"/>
              </a:rPr>
              <a:t>de vi inte känner</a:t>
            </a:r>
            <a:br>
              <a:rPr lang="sv-SE" sz="3000" b="1" i="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763079"/>
          </a:xfrm>
        </p:spPr>
        <p:txBody>
          <a:bodyPr>
            <a:noAutofit/>
          </a:bodyPr>
          <a:lstStyle/>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Att hitta de som vi aldrig möter kräver samarbete med andra</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Hur arbetar andra? Kommunen, kyrkan eller biblioteket?</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Bjud in till samtal med andra lokala aktörer</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Gör er kända lokalt – visa vad ni kan erbjuda</a:t>
            </a:r>
          </a:p>
          <a:p>
            <a:pPr marL="285750" indent="-285750" algn="l" fontAlgn="base">
              <a:lnSpc>
                <a:spcPct val="107000"/>
              </a:lnSpc>
              <a:spcAft>
                <a:spcPts val="800"/>
              </a:spcAft>
              <a:buFont typeface="Wingdings" panose="05000000000000000000" pitchFamily="2" charset="2"/>
              <a:buChar char="Ø"/>
            </a:pPr>
            <a:r>
              <a:rPr lang="sv-SE" sz="1600" dirty="0">
                <a:latin typeface="Palatino Linotype" panose="02040502050505030304" pitchFamily="18" charset="0"/>
                <a:ea typeface="Palatino" pitchFamily="2" charset="77"/>
                <a:cs typeface="Arial" panose="020B0604020202020204" pitchFamily="34" charset="0"/>
              </a:rPr>
              <a:t>Att bygga relationer och nätverk lokalt är nyckeln till framgång!</a:t>
            </a:r>
          </a:p>
        </p:txBody>
      </p:sp>
      <p:pic>
        <p:nvPicPr>
          <p:cNvPr id="8" name="Bildobjekt 7">
            <a:extLst>
              <a:ext uri="{FF2B5EF4-FFF2-40B4-BE49-F238E27FC236}">
                <a16:creationId xmlns:a16="http://schemas.microsoft.com/office/drawing/2014/main" id="{509CED73-E0BB-CB4E-8D98-5E5A6AA979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0000" y="2160000"/>
            <a:ext cx="2499360" cy="2499360"/>
          </a:xfrm>
          <a:prstGeom prst="rect">
            <a:avLst/>
          </a:prstGeom>
        </p:spPr>
      </p:pic>
    </p:spTree>
    <p:extLst>
      <p:ext uri="{BB962C8B-B14F-4D97-AF65-F5344CB8AC3E}">
        <p14:creationId xmlns:p14="http://schemas.microsoft.com/office/powerpoint/2010/main" val="44299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40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Material från projektet Inte ensam</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pic>
        <p:nvPicPr>
          <p:cNvPr id="6" name="Bildobjekt 5">
            <a:extLst>
              <a:ext uri="{FF2B5EF4-FFF2-40B4-BE49-F238E27FC236}">
                <a16:creationId xmlns:a16="http://schemas.microsoft.com/office/drawing/2014/main" id="{B69AF9D6-C5E5-D444-A20C-EDC3757DC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6314" y="2102139"/>
            <a:ext cx="10194522" cy="2346255"/>
          </a:xfrm>
          <a:prstGeom prst="rect">
            <a:avLst/>
          </a:prstGeom>
        </p:spPr>
      </p:pic>
    </p:spTree>
    <p:extLst>
      <p:ext uri="{BB962C8B-B14F-4D97-AF65-F5344CB8AC3E}">
        <p14:creationId xmlns:p14="http://schemas.microsoft.com/office/powerpoint/2010/main" val="46371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Tillsammans mot ensamhet</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6416738" cy="2763079"/>
          </a:xfrm>
        </p:spPr>
        <p:txBody>
          <a:bodyPr>
            <a:noAutofit/>
          </a:bodyPr>
          <a:lstStyle/>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Vårt eget studiematerial! Ett utmärkt sätt att komma igång med arbetet att minska ofrivillig ensamhet. Materialet finns på hemsidan och kan också beställas via er organisation/studieförbund.</a:t>
            </a:r>
          </a:p>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I materialet finns råd och tips blandat med diskussionsfrågor och stöd i att arbeta med uppsökande verksamhet. Den sista delen ägnas åt att göra en egen handlingsplan för uppsökande arbete.</a:t>
            </a:r>
          </a:p>
        </p:txBody>
      </p:sp>
      <p:pic>
        <p:nvPicPr>
          <p:cNvPr id="6" name="Bildobjekt 5" descr="En bild som visar text, person, personer, grupp&#10;&#10;Automatiskt genererad beskrivning">
            <a:extLst>
              <a:ext uri="{FF2B5EF4-FFF2-40B4-BE49-F238E27FC236}">
                <a16:creationId xmlns:a16="http://schemas.microsoft.com/office/drawing/2014/main" id="{525563B3-77F5-184C-8B77-C40184173B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8753" y="1231166"/>
            <a:ext cx="2588124" cy="3297171"/>
          </a:xfrm>
          <a:prstGeom prst="rect">
            <a:avLst/>
          </a:prstGeom>
        </p:spPr>
      </p:pic>
    </p:spTree>
    <p:extLst>
      <p:ext uri="{BB962C8B-B14F-4D97-AF65-F5344CB8AC3E}">
        <p14:creationId xmlns:p14="http://schemas.microsoft.com/office/powerpoint/2010/main" val="277832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Ett samtal betyder så mycket</a:t>
            </a:r>
            <a:br>
              <a:rPr lang="sv-SE" sz="3000" b="1" dirty="0">
                <a:solidFill>
                  <a:srgbClr val="913E6D"/>
                </a:solidFill>
                <a:latin typeface="Arial" panose="020B0604020202020204" pitchFamily="34" charset="0"/>
                <a:cs typeface="Arial" panose="020B0604020202020204" pitchFamily="34" charset="0"/>
              </a:rPr>
            </a:br>
            <a:r>
              <a:rPr lang="sv-SE" sz="2400" b="1" i="1" dirty="0">
                <a:solidFill>
                  <a:srgbClr val="913E6D"/>
                </a:solidFill>
                <a:latin typeface="Arial" panose="020B0604020202020204" pitchFamily="34" charset="0"/>
                <a:cs typeface="Arial" panose="020B0604020202020204" pitchFamily="34" charset="0"/>
              </a:rPr>
              <a:t>Handbok för meningsfull telefonkontakt</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6150408" cy="2763079"/>
          </a:xfrm>
        </p:spPr>
        <p:txBody>
          <a:bodyPr>
            <a:noAutofit/>
          </a:bodyPr>
          <a:lstStyle/>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En handfast guide för telefonsamtal och hur du startar aktiviteter som fikakompis och gruppsamtal på telefon. Skriften finns på vår hemsida och kan köpas via era organisationer.</a:t>
            </a:r>
          </a:p>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Handboken är framtagen under </a:t>
            </a:r>
            <a:r>
              <a:rPr lang="sv-SE" sz="1600" dirty="0" err="1">
                <a:latin typeface="Palatino" pitchFamily="2" charset="77"/>
                <a:ea typeface="Palatino" pitchFamily="2" charset="77"/>
                <a:cs typeface="Arial" panose="020B0604020202020204" pitchFamily="34" charset="0"/>
              </a:rPr>
              <a:t>coronapandemin</a:t>
            </a:r>
            <a:r>
              <a:rPr lang="sv-SE" sz="1600" dirty="0">
                <a:latin typeface="Palatino" pitchFamily="2" charset="77"/>
                <a:ea typeface="Palatino" pitchFamily="2" charset="77"/>
                <a:cs typeface="Arial" panose="020B0604020202020204" pitchFamily="34" charset="0"/>
              </a:rPr>
              <a:t> – för att kunna nå de som inte kan eller vill bli digitala. Men är också viktig för framtiden för de som inte kan delta fysiskt på aktiviteter.</a:t>
            </a:r>
            <a:br>
              <a:rPr lang="sv-SE" sz="1400" dirty="0">
                <a:latin typeface="Palatino" pitchFamily="2" charset="77"/>
                <a:ea typeface="Palatino" pitchFamily="2" charset="77"/>
                <a:cs typeface="Arial" panose="020B0604020202020204" pitchFamily="34" charset="0"/>
              </a:rPr>
            </a:br>
            <a:endParaRPr lang="sv-SE" sz="1400" dirty="0">
              <a:latin typeface="Palatino" pitchFamily="2" charset="77"/>
              <a:ea typeface="Palatino" pitchFamily="2" charset="77"/>
              <a:cs typeface="Arial" panose="020B0604020202020204" pitchFamily="34" charset="0"/>
            </a:endParaRPr>
          </a:p>
        </p:txBody>
      </p:sp>
      <p:pic>
        <p:nvPicPr>
          <p:cNvPr id="8" name="Bildobjekt 7" descr="En bild som visar text, person, mobiltelefon, telefon&#10;&#10;Automatiskt genererad beskrivning">
            <a:extLst>
              <a:ext uri="{FF2B5EF4-FFF2-40B4-BE49-F238E27FC236}">
                <a16:creationId xmlns:a16="http://schemas.microsoft.com/office/drawing/2014/main" id="{A95A487E-800B-E54B-A4A2-A5B6305EE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4074" y="1371600"/>
            <a:ext cx="2728915" cy="3507976"/>
          </a:xfrm>
          <a:prstGeom prst="rect">
            <a:avLst/>
          </a:prstGeom>
        </p:spPr>
      </p:pic>
    </p:spTree>
    <p:extLst>
      <p:ext uri="{BB962C8B-B14F-4D97-AF65-F5344CB8AC3E}">
        <p14:creationId xmlns:p14="http://schemas.microsoft.com/office/powerpoint/2010/main" val="366391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2083145"/>
          </a:xfrm>
        </p:spPr>
        <p:txBody>
          <a:bodyPr>
            <a:normAutofit fontScale="90000"/>
          </a:bodyPr>
          <a:lstStyle/>
          <a:p>
            <a:pPr algn="l"/>
            <a:r>
              <a:rPr lang="sv-SE" sz="3000" b="1" dirty="0">
                <a:solidFill>
                  <a:srgbClr val="913E6D"/>
                </a:solidFill>
                <a:latin typeface="Arial" panose="020B0604020202020204" pitchFamily="34" charset="0"/>
                <a:cs typeface="Arial" panose="020B0604020202020204" pitchFamily="34" charset="0"/>
              </a:rPr>
              <a:t>Projektet Inte ensam</a:t>
            </a:r>
            <a:br>
              <a:rPr lang="sv-SE" sz="3000" b="1" dirty="0">
                <a:solidFill>
                  <a:srgbClr val="913E6D"/>
                </a:solidFill>
                <a:latin typeface="Arial" panose="020B0604020202020204" pitchFamily="34" charset="0"/>
                <a:cs typeface="Arial" panose="020B0604020202020204" pitchFamily="34" charset="0"/>
              </a:rPr>
            </a:br>
            <a:br>
              <a:rPr lang="sv-SE" dirty="0">
                <a:latin typeface="Abadi" panose="020F0502020204030204" pitchFamily="34" charset="0"/>
                <a:cs typeface="Abadi" panose="020F0502020204030204" pitchFamily="34" charset="0"/>
              </a:rPr>
            </a:br>
            <a:endParaRPr lang="sv-SE"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763079"/>
          </a:xfrm>
        </p:spPr>
        <p:txBody>
          <a:bodyPr>
            <a:noAutofit/>
          </a:bodyPr>
          <a:lstStyle/>
          <a:p>
            <a:pPr marL="285750" indent="-285750" algn="l">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Ett samarbete mellan de tre stora pensionärsorganisationerna PRO, SPF Seniorerna och SKPF Pensionärerna med syfte att minska ofrivillig ensamhet och isolering.</a:t>
            </a:r>
          </a:p>
          <a:p>
            <a:pPr marL="285750" indent="-285750" algn="l">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Projektet startade 2018 med namnet Tillsammans mot ensamhet. 2020 byttes namnet till Inte ensam.</a:t>
            </a:r>
          </a:p>
          <a:p>
            <a:pPr marL="285750" indent="-285750" algn="l">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250 ambassadörer har utbildats i föreningar/avdelningar i hela landet. </a:t>
            </a:r>
            <a:br>
              <a:rPr lang="sv-SE" sz="1600" dirty="0">
                <a:latin typeface="Palatino Linotype" panose="02040502050505030304" pitchFamily="18" charset="0"/>
                <a:ea typeface="Palatino" pitchFamily="2" charset="77"/>
                <a:cs typeface="Arial" panose="020B0604020202020204" pitchFamily="34" charset="0"/>
              </a:rPr>
            </a:br>
            <a:r>
              <a:rPr lang="sv-SE" sz="1600" dirty="0">
                <a:latin typeface="Palatino Linotype" panose="02040502050505030304" pitchFamily="18" charset="0"/>
                <a:ea typeface="Palatino" pitchFamily="2" charset="77"/>
                <a:cs typeface="Arial" panose="020B0604020202020204" pitchFamily="34" charset="0"/>
              </a:rPr>
              <a:t>Deras uppdrag är att engagera fler i arbetet och starta upp verksamhet för att minska ensamhet och isolering. </a:t>
            </a:r>
          </a:p>
          <a:p>
            <a:pPr marL="285750" indent="-285750" algn="l">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Under 2020 låg fokus på att hitta aktiviteter som fungerar under en pandemi, när vi inte kan träffas fysiskt.</a:t>
            </a:r>
          </a:p>
          <a:p>
            <a:pPr marL="285750" indent="-285750" algn="l">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Vi vill nå de vi vanligtvis inte når med våra ordinarie aktiviteter!</a:t>
            </a:r>
          </a:p>
          <a:p>
            <a:pPr marL="285750" indent="-285750" algn="l">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Arbetsmetoderna ska bli en del av den ordinarie verksamheten.</a:t>
            </a:r>
          </a:p>
        </p:txBody>
      </p:sp>
    </p:spTree>
    <p:extLst>
      <p:ext uri="{BB962C8B-B14F-4D97-AF65-F5344CB8AC3E}">
        <p14:creationId xmlns:p14="http://schemas.microsoft.com/office/powerpoint/2010/main" val="171682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Lär känna din smartphone</a:t>
            </a:r>
            <a:br>
              <a:rPr lang="sv-SE" sz="3000" b="1" dirty="0">
                <a:solidFill>
                  <a:srgbClr val="913E6D"/>
                </a:solidFill>
                <a:latin typeface="Arial" panose="020B0604020202020204" pitchFamily="34" charset="0"/>
                <a:cs typeface="Arial" panose="020B0604020202020204" pitchFamily="34" charset="0"/>
              </a:rPr>
            </a:br>
            <a:r>
              <a:rPr lang="sv-SE" sz="2400" b="1" i="1" dirty="0">
                <a:solidFill>
                  <a:srgbClr val="913E6D"/>
                </a:solidFill>
                <a:latin typeface="Arial" panose="020B0604020202020204" pitchFamily="34" charset="0"/>
                <a:cs typeface="Arial" panose="020B0604020202020204" pitchFamily="34" charset="0"/>
              </a:rPr>
              <a:t>Digitalt utbildningsmaterial</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6038335" cy="2763079"/>
          </a:xfrm>
        </p:spPr>
        <p:txBody>
          <a:bodyPr>
            <a:noAutofit/>
          </a:bodyPr>
          <a:lstStyle/>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Enkla instruktionsfilmer för att bättre utnyttja sin smarta telefon. </a:t>
            </a:r>
            <a:br>
              <a:rPr lang="sv-SE" sz="1600" dirty="0">
                <a:latin typeface="Palatino" pitchFamily="2" charset="77"/>
                <a:ea typeface="Palatino" pitchFamily="2" charset="77"/>
                <a:cs typeface="Arial" panose="020B0604020202020204" pitchFamily="34" charset="0"/>
              </a:rPr>
            </a:br>
            <a:r>
              <a:rPr lang="sv-SE" sz="1600" dirty="0">
                <a:latin typeface="Palatino" pitchFamily="2" charset="77"/>
                <a:ea typeface="Palatino" pitchFamily="2" charset="77"/>
                <a:cs typeface="Arial" panose="020B0604020202020204" pitchFamily="34" charset="0"/>
              </a:rPr>
              <a:t>Du får övergripande kunskap om vad en smart telefon är – därefter delas kurserna upp i 1. Android-telefoner 2. Iphone. Det finns också en instruktionsfilm och lathund om hur man söker på Google.</a:t>
            </a:r>
          </a:p>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Utbildningen riktar sig till den som har en smart telefon, men som inte utnyttjar dess kapacitet. Lathundarna på papper kan vara ett komplement till filmerna – men fungerar också som instruktion för den som inte har möjlighet att titta på filmerna.</a:t>
            </a:r>
          </a:p>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Allt finns på </a:t>
            </a:r>
            <a:r>
              <a:rPr lang="sv-SE" sz="1600" dirty="0">
                <a:latin typeface="Palatino" pitchFamily="2" charset="77"/>
                <a:ea typeface="Palatino" pitchFamily="2" charset="77"/>
                <a:cs typeface="Arial" panose="020B0604020202020204" pitchFamily="34" charset="0"/>
                <a:hlinkClick r:id="rId3"/>
              </a:rPr>
              <a:t>www.inteensam.org</a:t>
            </a:r>
            <a:r>
              <a:rPr lang="sv-SE" sz="1600" dirty="0">
                <a:latin typeface="Palatino" pitchFamily="2" charset="77"/>
                <a:ea typeface="Palatino" pitchFamily="2" charset="77"/>
                <a:cs typeface="Arial" panose="020B0604020202020204" pitchFamily="34" charset="0"/>
              </a:rPr>
              <a:t>. Lathundarna kan laddas ned och tryckas ut på papper.</a:t>
            </a:r>
            <a:br>
              <a:rPr lang="sv-SE" sz="1400" dirty="0">
                <a:latin typeface="Palatino" pitchFamily="2" charset="77"/>
                <a:ea typeface="Palatino" pitchFamily="2" charset="77"/>
                <a:cs typeface="Arial" panose="020B0604020202020204" pitchFamily="34" charset="0"/>
              </a:rPr>
            </a:br>
            <a:br>
              <a:rPr lang="sv-SE" sz="1400" dirty="0">
                <a:latin typeface="Palatino" pitchFamily="2" charset="77"/>
                <a:ea typeface="Palatino" pitchFamily="2" charset="77"/>
                <a:cs typeface="Arial" panose="020B0604020202020204" pitchFamily="34" charset="0"/>
              </a:rPr>
            </a:br>
            <a:endParaRPr lang="sv-SE" sz="1400" dirty="0">
              <a:latin typeface="Palatino" pitchFamily="2" charset="77"/>
              <a:ea typeface="Palatino" pitchFamily="2" charset="77"/>
              <a:cs typeface="Arial" panose="020B0604020202020204" pitchFamily="34" charset="0"/>
            </a:endParaRPr>
          </a:p>
        </p:txBody>
      </p:sp>
      <p:pic>
        <p:nvPicPr>
          <p:cNvPr id="11" name="Bildobjekt 10">
            <a:extLst>
              <a:ext uri="{FF2B5EF4-FFF2-40B4-BE49-F238E27FC236}">
                <a16:creationId xmlns:a16="http://schemas.microsoft.com/office/drawing/2014/main" id="{C85C0310-C9A2-4905-892D-2A7D0A20A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8580" y="2346816"/>
            <a:ext cx="3961503" cy="2036576"/>
          </a:xfrm>
          <a:prstGeom prst="rect">
            <a:avLst/>
          </a:prstGeom>
        </p:spPr>
      </p:pic>
    </p:spTree>
    <p:extLst>
      <p:ext uri="{BB962C8B-B14F-4D97-AF65-F5344CB8AC3E}">
        <p14:creationId xmlns:p14="http://schemas.microsoft.com/office/powerpoint/2010/main" val="160530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Liv i </a:t>
            </a:r>
            <a:r>
              <a:rPr lang="sv-SE" sz="3000" b="1" dirty="0" err="1">
                <a:solidFill>
                  <a:srgbClr val="913E6D"/>
                </a:solidFill>
                <a:latin typeface="Arial" panose="020B0604020202020204" pitchFamily="34" charset="0"/>
                <a:cs typeface="Arial" panose="020B0604020202020204" pitchFamily="34" charset="0"/>
              </a:rPr>
              <a:t>coronans</a:t>
            </a:r>
            <a:r>
              <a:rPr lang="sv-SE" sz="3000" b="1" dirty="0">
                <a:solidFill>
                  <a:srgbClr val="913E6D"/>
                </a:solidFill>
                <a:latin typeface="Arial" panose="020B0604020202020204" pitchFamily="34" charset="0"/>
                <a:cs typeface="Arial" panose="020B0604020202020204" pitchFamily="34" charset="0"/>
              </a:rPr>
              <a:t> tid</a:t>
            </a:r>
            <a:br>
              <a:rPr lang="sv-SE" sz="3000" b="1" dirty="0">
                <a:solidFill>
                  <a:srgbClr val="913E6D"/>
                </a:solidFill>
                <a:latin typeface="Arial" panose="020B0604020202020204" pitchFamily="34" charset="0"/>
                <a:cs typeface="Arial" panose="020B0604020202020204" pitchFamily="34" charset="0"/>
              </a:rPr>
            </a:br>
            <a:r>
              <a:rPr lang="sv-SE" sz="2400" b="1" i="1" dirty="0">
                <a:solidFill>
                  <a:srgbClr val="913E6D"/>
                </a:solidFill>
                <a:latin typeface="Arial" panose="020B0604020202020204" pitchFamily="34" charset="0"/>
                <a:cs typeface="Arial" panose="020B0604020202020204" pitchFamily="34" charset="0"/>
              </a:rPr>
              <a:t>Berättelser från </a:t>
            </a:r>
            <a:r>
              <a:rPr lang="sv-SE" sz="2400" b="1" i="1" dirty="0" err="1">
                <a:solidFill>
                  <a:srgbClr val="913E6D"/>
                </a:solidFill>
                <a:latin typeface="Arial" panose="020B0604020202020204" pitchFamily="34" charset="0"/>
                <a:cs typeface="Arial" panose="020B0604020202020204" pitchFamily="34" charset="0"/>
              </a:rPr>
              <a:t>coronans</a:t>
            </a:r>
            <a:r>
              <a:rPr lang="sv-SE" sz="2400" b="1" i="1" dirty="0">
                <a:solidFill>
                  <a:srgbClr val="913E6D"/>
                </a:solidFill>
                <a:latin typeface="Arial" panose="020B0604020202020204" pitchFamily="34" charset="0"/>
                <a:cs typeface="Arial" panose="020B0604020202020204" pitchFamily="34" charset="0"/>
              </a:rPr>
              <a:t> år 2020</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6038335" cy="2763079"/>
          </a:xfrm>
        </p:spPr>
        <p:txBody>
          <a:bodyPr>
            <a:noAutofit/>
          </a:bodyPr>
          <a:lstStyle/>
          <a:p>
            <a:pPr algn="l" fontAlgn="base">
              <a:lnSpc>
                <a:spcPct val="107000"/>
              </a:lnSpc>
              <a:spcAft>
                <a:spcPts val="800"/>
              </a:spcAft>
            </a:pPr>
            <a:r>
              <a:rPr lang="sv-SE" sz="1600" dirty="0">
                <a:latin typeface="Palatino" pitchFamily="2" charset="77"/>
                <a:ea typeface="Palatino" pitchFamily="2" charset="77"/>
                <a:cs typeface="Arial" panose="020B0604020202020204" pitchFamily="34" charset="0"/>
              </a:rPr>
              <a:t>Vi startade en skrivaruppmaning våren 2020 då pandemin lamslog oss. Tanken var att samla in berättelser från en märklig tid men skrivuppmaningen skulle också fungera som en inbjudan till en aktivitet. </a:t>
            </a:r>
          </a:p>
          <a:p>
            <a:pPr algn="l" fontAlgn="base">
              <a:lnSpc>
                <a:spcPct val="107000"/>
              </a:lnSpc>
              <a:spcAft>
                <a:spcPts val="800"/>
              </a:spcAft>
            </a:pPr>
            <a:r>
              <a:rPr lang="sv-SE" sz="1600" dirty="0">
                <a:latin typeface="Palatino" pitchFamily="2" charset="77"/>
                <a:ea typeface="Palatino" pitchFamily="2" charset="77"/>
                <a:cs typeface="Arial" panose="020B0604020202020204" pitchFamily="34" charset="0"/>
              </a:rPr>
              <a:t>Skriften är ett urval av de ca 200 berättelser som skickades in till projektet 2020. Du hittar skriften på vår hemsida. Den kan också köpas via era respektive organisationer.</a:t>
            </a:r>
          </a:p>
          <a:p>
            <a:pPr algn="l">
              <a:lnSpc>
                <a:spcPct val="107000"/>
              </a:lnSpc>
              <a:spcAft>
                <a:spcPts val="800"/>
              </a:spcAft>
            </a:pPr>
            <a:r>
              <a:rPr lang="sv-SE" sz="1600" dirty="0">
                <a:latin typeface="Palatino" pitchFamily="2" charset="77"/>
                <a:ea typeface="Palatino" pitchFamily="2" charset="77"/>
                <a:cs typeface="Arial" panose="020B0604020202020204" pitchFamily="34" charset="0"/>
              </a:rPr>
              <a:t>Använd skriften på det sätt ni tycker passar!</a:t>
            </a:r>
          </a:p>
        </p:txBody>
      </p:sp>
      <p:pic>
        <p:nvPicPr>
          <p:cNvPr id="7" name="Bildobjekt 6">
            <a:extLst>
              <a:ext uri="{FF2B5EF4-FFF2-40B4-BE49-F238E27FC236}">
                <a16:creationId xmlns:a16="http://schemas.microsoft.com/office/drawing/2014/main" id="{FCDCACBC-935B-B747-B4F8-B4B1062A6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3676" y="1436688"/>
            <a:ext cx="2751766" cy="3528580"/>
          </a:xfrm>
          <a:prstGeom prst="rect">
            <a:avLst/>
          </a:prstGeom>
        </p:spPr>
      </p:pic>
    </p:spTree>
    <p:extLst>
      <p:ext uri="{BB962C8B-B14F-4D97-AF65-F5344CB8AC3E}">
        <p14:creationId xmlns:p14="http://schemas.microsoft.com/office/powerpoint/2010/main" val="198855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Projektets hemsida</a:t>
            </a:r>
            <a:br>
              <a:rPr lang="sv-SE" sz="3000" b="1" dirty="0">
                <a:solidFill>
                  <a:srgbClr val="913E6D"/>
                </a:solidFill>
                <a:latin typeface="Arial" panose="020B0604020202020204" pitchFamily="34" charset="0"/>
                <a:cs typeface="Arial" panose="020B0604020202020204" pitchFamily="34" charset="0"/>
              </a:rPr>
            </a:br>
            <a:r>
              <a:rPr lang="sv-SE" sz="2400" b="1" i="1" dirty="0">
                <a:solidFill>
                  <a:srgbClr val="913E6D"/>
                </a:solidFill>
                <a:latin typeface="Arial" panose="020B0604020202020204" pitchFamily="34" charset="0"/>
                <a:cs typeface="Arial" panose="020B0604020202020204" pitchFamily="34" charset="0"/>
              </a:rPr>
              <a:t>Allt material från 2020</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8905103" cy="2763079"/>
          </a:xfrm>
        </p:spPr>
        <p:txBody>
          <a:bodyPr>
            <a:noAutofit/>
          </a:bodyPr>
          <a:lstStyle/>
          <a:p>
            <a:pPr algn="l" fontAlgn="base">
              <a:lnSpc>
                <a:spcPct val="107000"/>
              </a:lnSpc>
              <a:spcAft>
                <a:spcPts val="800"/>
              </a:spcAft>
            </a:pPr>
            <a:r>
              <a:rPr lang="sv-SE" sz="1600" dirty="0">
                <a:latin typeface="Palatino" pitchFamily="2" charset="77"/>
                <a:ea typeface="Palatino" pitchFamily="2" charset="77"/>
                <a:cs typeface="Arial" panose="020B0604020202020204" pitchFamily="34" charset="0"/>
              </a:rPr>
              <a:t>Ni hittar allt material på vår hemsida </a:t>
            </a:r>
            <a:r>
              <a:rPr lang="sv-SE" sz="1600" u="sng" dirty="0">
                <a:solidFill>
                  <a:srgbClr val="0563C1"/>
                </a:solidFill>
                <a:latin typeface="Palatino" pitchFamily="2" charset="77"/>
                <a:ea typeface="Palatino" pitchFamily="2" charset="77"/>
                <a:cs typeface="Arial" panose="020B0604020202020204" pitchFamily="34" charset="0"/>
                <a:hlinkClick r:id="rId3"/>
              </a:rPr>
              <a:t>www.intenensam.org</a:t>
            </a:r>
            <a:r>
              <a:rPr lang="sv-SE" sz="1600" u="sng" dirty="0">
                <a:solidFill>
                  <a:srgbClr val="0563C1"/>
                </a:solidFill>
                <a:latin typeface="Palatino" pitchFamily="2" charset="77"/>
                <a:ea typeface="Palatino" pitchFamily="2" charset="77"/>
                <a:cs typeface="Arial" panose="020B0604020202020204" pitchFamily="34" charset="0"/>
              </a:rPr>
              <a:t>.</a:t>
            </a:r>
            <a:r>
              <a:rPr lang="sv-SE" sz="1600" dirty="0">
                <a:latin typeface="Palatino" pitchFamily="2" charset="77"/>
                <a:ea typeface="Palatino" pitchFamily="2" charset="77"/>
                <a:cs typeface="Arial" panose="020B0604020202020204" pitchFamily="34" charset="0"/>
              </a:rPr>
              <a:t> </a:t>
            </a:r>
            <a:br>
              <a:rPr lang="sv-SE" sz="1600" dirty="0">
                <a:latin typeface="Palatino" pitchFamily="2" charset="77"/>
                <a:ea typeface="Palatino" pitchFamily="2" charset="77"/>
                <a:cs typeface="Arial" panose="020B0604020202020204" pitchFamily="34" charset="0"/>
              </a:rPr>
            </a:br>
            <a:r>
              <a:rPr lang="sv-SE" sz="1600" dirty="0">
                <a:latin typeface="Palatino" pitchFamily="2" charset="77"/>
                <a:ea typeface="Palatino" pitchFamily="2" charset="77"/>
                <a:cs typeface="Arial" panose="020B0604020202020204" pitchFamily="34" charset="0"/>
              </a:rPr>
              <a:t>Hemsidan kommer att finnas kvar åtminstone under hela 2021. </a:t>
            </a:r>
            <a:br>
              <a:rPr lang="sv-SE" sz="1600" dirty="0">
                <a:latin typeface="Palatino" pitchFamily="2" charset="77"/>
                <a:ea typeface="Palatino" pitchFamily="2" charset="77"/>
                <a:cs typeface="Arial" panose="020B0604020202020204" pitchFamily="34" charset="0"/>
              </a:rPr>
            </a:br>
            <a:r>
              <a:rPr lang="sv-SE" sz="1600" dirty="0">
                <a:latin typeface="Palatino" pitchFamily="2" charset="77"/>
                <a:ea typeface="Palatino" pitchFamily="2" charset="77"/>
                <a:cs typeface="Arial" panose="020B0604020202020204" pitchFamily="34" charset="0"/>
              </a:rPr>
              <a:t>Där hittar ni också alla webbsända seminarier, filmer och </a:t>
            </a:r>
            <a:br>
              <a:rPr lang="sv-SE" sz="1600" dirty="0">
                <a:latin typeface="Palatino" pitchFamily="2" charset="77"/>
                <a:ea typeface="Palatino" pitchFamily="2" charset="77"/>
                <a:cs typeface="Arial" panose="020B0604020202020204" pitchFamily="34" charset="0"/>
              </a:rPr>
            </a:br>
            <a:r>
              <a:rPr lang="sv-SE" sz="1600" dirty="0">
                <a:latin typeface="Palatino" pitchFamily="2" charset="77"/>
                <a:ea typeface="Palatino" pitchFamily="2" charset="77"/>
                <a:cs typeface="Arial" panose="020B0604020202020204" pitchFamily="34" charset="0"/>
              </a:rPr>
              <a:t>intervjuer som gjorts inom projektets ram.</a:t>
            </a:r>
          </a:p>
        </p:txBody>
      </p:sp>
      <p:pic>
        <p:nvPicPr>
          <p:cNvPr id="6" name="Bildobjekt 5">
            <a:extLst>
              <a:ext uri="{FF2B5EF4-FFF2-40B4-BE49-F238E27FC236}">
                <a16:creationId xmlns:a16="http://schemas.microsoft.com/office/drawing/2014/main" id="{F59600E4-AF2C-D944-99C0-C30E4B53A3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7415" y="2131541"/>
            <a:ext cx="4287388" cy="2594918"/>
          </a:xfrm>
          <a:prstGeom prst="rect">
            <a:avLst/>
          </a:prstGeom>
        </p:spPr>
      </p:pic>
    </p:spTree>
    <p:extLst>
      <p:ext uri="{BB962C8B-B14F-4D97-AF65-F5344CB8AC3E}">
        <p14:creationId xmlns:p14="http://schemas.microsoft.com/office/powerpoint/2010/main" val="331907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Inspiration</a:t>
            </a:r>
            <a:br>
              <a:rPr lang="sv-SE" sz="3000" b="1" dirty="0">
                <a:solidFill>
                  <a:srgbClr val="913E6D"/>
                </a:solidFill>
                <a:latin typeface="Arial" panose="020B0604020202020204" pitchFamily="34" charset="0"/>
                <a:cs typeface="Arial" panose="020B0604020202020204" pitchFamily="34" charset="0"/>
              </a:rPr>
            </a:br>
            <a:r>
              <a:rPr lang="sv-SE" sz="2400" b="1" i="1" dirty="0">
                <a:solidFill>
                  <a:srgbClr val="913E6D"/>
                </a:solidFill>
                <a:latin typeface="Arial" panose="020B0604020202020204" pitchFamily="34" charset="0"/>
                <a:cs typeface="Arial" panose="020B0604020202020204" pitchFamily="34" charset="0"/>
              </a:rPr>
              <a:t>Filmad intervju med Anders </a:t>
            </a:r>
            <a:r>
              <a:rPr lang="sv-SE" sz="2400" b="1" i="1" dirty="0" err="1">
                <a:solidFill>
                  <a:srgbClr val="913E6D"/>
                </a:solidFill>
                <a:latin typeface="Arial" panose="020B0604020202020204" pitchFamily="34" charset="0"/>
                <a:cs typeface="Arial" panose="020B0604020202020204" pitchFamily="34" charset="0"/>
              </a:rPr>
              <a:t>Björendahl</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8905103" cy="2763079"/>
          </a:xfrm>
        </p:spPr>
        <p:txBody>
          <a:bodyPr>
            <a:noAutofit/>
          </a:bodyPr>
          <a:lstStyle/>
          <a:p>
            <a:pPr algn="l" fontAlgn="base">
              <a:lnSpc>
                <a:spcPct val="107000"/>
              </a:lnSpc>
              <a:spcAft>
                <a:spcPts val="800"/>
              </a:spcAft>
            </a:pPr>
            <a:r>
              <a:rPr lang="sv-SE" sz="1600" dirty="0">
                <a:latin typeface="Palatino" pitchFamily="2" charset="77"/>
                <a:ea typeface="Palatino" pitchFamily="2" charset="77"/>
              </a:rPr>
              <a:t>Samtalet handlar om samarbetsprojektet Alltid Gemenskap i Väsby som startats </a:t>
            </a:r>
            <a:br>
              <a:rPr lang="sv-SE" sz="1600" dirty="0">
                <a:latin typeface="Palatino" pitchFamily="2" charset="77"/>
                <a:ea typeface="Palatino" pitchFamily="2" charset="77"/>
              </a:rPr>
            </a:br>
            <a:r>
              <a:rPr lang="sv-SE" sz="1600" dirty="0">
                <a:latin typeface="Palatino" pitchFamily="2" charset="77"/>
                <a:ea typeface="Palatino" pitchFamily="2" charset="77"/>
              </a:rPr>
              <a:t>för att bryta ofrivillig ensamhet och isolering bland äldre personer. Inspelad 2020.</a:t>
            </a:r>
          </a:p>
          <a:p>
            <a:pPr algn="l" fontAlgn="base">
              <a:lnSpc>
                <a:spcPct val="107000"/>
              </a:lnSpc>
              <a:spcAft>
                <a:spcPts val="800"/>
              </a:spcAft>
            </a:pPr>
            <a:endParaRPr lang="sv-SE" sz="1800" b="1" dirty="0">
              <a:latin typeface="Palatino" pitchFamily="2" charset="77"/>
              <a:ea typeface="Palatino" pitchFamily="2" charset="77"/>
              <a:cs typeface="Times New Roman" panose="02020603050405020304" pitchFamily="18" charset="0"/>
              <a:hlinkClick r:id="rId3"/>
            </a:endParaRPr>
          </a:p>
          <a:p>
            <a:pPr algn="l" fontAlgn="base">
              <a:lnSpc>
                <a:spcPct val="107000"/>
              </a:lnSpc>
              <a:spcAft>
                <a:spcPts val="800"/>
              </a:spcAft>
            </a:pPr>
            <a:endParaRPr lang="sv-SE" sz="1800" b="1" dirty="0">
              <a:latin typeface="Palatino" pitchFamily="2" charset="77"/>
              <a:ea typeface="Palatino" pitchFamily="2" charset="77"/>
              <a:cs typeface="Times New Roman" panose="02020603050405020304" pitchFamily="18" charset="0"/>
              <a:hlinkClick r:id="rId3"/>
            </a:endParaRPr>
          </a:p>
          <a:p>
            <a:pPr algn="l" fontAlgn="base">
              <a:lnSpc>
                <a:spcPct val="107000"/>
              </a:lnSpc>
              <a:spcAft>
                <a:spcPts val="800"/>
              </a:spcAft>
            </a:pPr>
            <a:endParaRPr lang="sv-SE" sz="1800" b="1" dirty="0">
              <a:latin typeface="Palatino" pitchFamily="2" charset="77"/>
              <a:ea typeface="Palatino" pitchFamily="2" charset="77"/>
              <a:cs typeface="Times New Roman" panose="02020603050405020304" pitchFamily="18" charset="0"/>
              <a:hlinkClick r:id="rId3"/>
            </a:endParaRPr>
          </a:p>
          <a:p>
            <a:pPr algn="l" fontAlgn="base">
              <a:lnSpc>
                <a:spcPct val="107000"/>
              </a:lnSpc>
              <a:spcAft>
                <a:spcPts val="800"/>
              </a:spcAft>
            </a:pPr>
            <a:endParaRPr lang="sv-SE" sz="1800" b="1" dirty="0">
              <a:latin typeface="Palatino" pitchFamily="2" charset="77"/>
              <a:ea typeface="Palatino" pitchFamily="2" charset="77"/>
              <a:cs typeface="Times New Roman" panose="02020603050405020304" pitchFamily="18" charset="0"/>
              <a:hlinkClick r:id="rId3"/>
            </a:endParaRPr>
          </a:p>
        </p:txBody>
      </p:sp>
      <p:pic>
        <p:nvPicPr>
          <p:cNvPr id="6" name="Bildobjekt 5">
            <a:hlinkClick r:id="rId3"/>
            <a:extLst>
              <a:ext uri="{FF2B5EF4-FFF2-40B4-BE49-F238E27FC236}">
                <a16:creationId xmlns:a16="http://schemas.microsoft.com/office/drawing/2014/main" id="{64080BB6-1FFD-4C1E-8FC9-5E9CA21E90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2906359"/>
            <a:ext cx="4191972" cy="2506902"/>
          </a:xfrm>
          <a:prstGeom prst="rect">
            <a:avLst/>
          </a:prstGeom>
        </p:spPr>
      </p:pic>
    </p:spTree>
    <p:extLst>
      <p:ext uri="{BB962C8B-B14F-4D97-AF65-F5344CB8AC3E}">
        <p14:creationId xmlns:p14="http://schemas.microsoft.com/office/powerpoint/2010/main" val="1067178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Varför är vi viktiga i arbetet?</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6038335" cy="2763079"/>
          </a:xfrm>
        </p:spPr>
        <p:txBody>
          <a:bodyPr>
            <a:noAutofit/>
          </a:bodyPr>
          <a:lstStyle/>
          <a:p>
            <a:pPr marL="285750" indent="-285750" algn="l" fontAlgn="base">
              <a:lnSpc>
                <a:spcPct val="107000"/>
              </a:lnSpc>
              <a:spcAft>
                <a:spcPts val="800"/>
              </a:spcAft>
              <a:buFont typeface="Wingdings" panose="05000000000000000000" pitchFamily="2" charset="2"/>
              <a:buChar char="ü"/>
            </a:pPr>
            <a:r>
              <a:rPr lang="sv-SE" sz="1600" dirty="0">
                <a:latin typeface="Palatino" pitchFamily="2" charset="77"/>
                <a:ea typeface="Palatino" pitchFamily="2" charset="77"/>
                <a:cs typeface="Arial" panose="020B0604020202020204" pitchFamily="34" charset="0"/>
              </a:rPr>
              <a:t>Vi har kunskap.</a:t>
            </a:r>
          </a:p>
          <a:p>
            <a:pPr marL="285750" indent="-285750" algn="l" fontAlgn="base">
              <a:lnSpc>
                <a:spcPct val="107000"/>
              </a:lnSpc>
              <a:spcAft>
                <a:spcPts val="800"/>
              </a:spcAft>
              <a:buFont typeface="Wingdings" panose="05000000000000000000" pitchFamily="2" charset="2"/>
              <a:buChar char="ü"/>
            </a:pPr>
            <a:r>
              <a:rPr lang="sv-SE" sz="1600" dirty="0">
                <a:latin typeface="Palatino" pitchFamily="2" charset="77"/>
                <a:ea typeface="Palatino" pitchFamily="2" charset="77"/>
                <a:cs typeface="Arial" panose="020B0604020202020204" pitchFamily="34" charset="0"/>
              </a:rPr>
              <a:t>Vi är bra på att skapa gemenskap och minska ensamhet och isolering.</a:t>
            </a:r>
          </a:p>
          <a:p>
            <a:pPr marL="285750" indent="-285750" algn="l" fontAlgn="base">
              <a:lnSpc>
                <a:spcPct val="107000"/>
              </a:lnSpc>
              <a:spcAft>
                <a:spcPts val="800"/>
              </a:spcAft>
              <a:buFont typeface="Wingdings" panose="05000000000000000000" pitchFamily="2" charset="2"/>
              <a:buChar char="ü"/>
            </a:pPr>
            <a:r>
              <a:rPr lang="sv-SE" sz="1600" dirty="0">
                <a:latin typeface="Palatino" pitchFamily="2" charset="77"/>
                <a:ea typeface="Palatino" pitchFamily="2" charset="77"/>
                <a:cs typeface="Arial" panose="020B0604020202020204" pitchFamily="34" charset="0"/>
              </a:rPr>
              <a:t>Ett medlemskap hos oss är en vaccination mot ensamhet.</a:t>
            </a:r>
          </a:p>
          <a:p>
            <a:pPr marL="285750" indent="-285750" algn="l" fontAlgn="base">
              <a:lnSpc>
                <a:spcPct val="107000"/>
              </a:lnSpc>
              <a:spcAft>
                <a:spcPts val="800"/>
              </a:spcAft>
              <a:buFont typeface="Wingdings" panose="05000000000000000000" pitchFamily="2" charset="2"/>
              <a:buChar char="ü"/>
            </a:pPr>
            <a:r>
              <a:rPr lang="sv-SE" sz="1600" dirty="0">
                <a:solidFill>
                  <a:prstClr val="black"/>
                </a:solidFill>
                <a:latin typeface="Palatino" pitchFamily="2" charset="77"/>
                <a:ea typeface="Palatino" pitchFamily="2" charset="77"/>
                <a:cs typeface="Arial" panose="020B0604020202020204" pitchFamily="34" charset="0"/>
              </a:rPr>
              <a:t>Samhället förväntar sig insatser från vår sida.</a:t>
            </a:r>
          </a:p>
          <a:p>
            <a:pPr marL="285750" lvl="0" indent="-285750" algn="l">
              <a:buFont typeface="Wingdings" panose="05000000000000000000" pitchFamily="2" charset="2"/>
              <a:buChar char="ü"/>
            </a:pPr>
            <a:r>
              <a:rPr lang="sv-SE" sz="1600" dirty="0">
                <a:solidFill>
                  <a:prstClr val="black"/>
                </a:solidFill>
                <a:latin typeface="Palatino" pitchFamily="2" charset="77"/>
                <a:ea typeface="Palatino" pitchFamily="2" charset="77"/>
                <a:cs typeface="Arial" panose="020B0604020202020204" pitchFamily="34" charset="0"/>
              </a:rPr>
              <a:t>Vi är själva äldre och kan möta andra äldre på mer jämlika villkor.</a:t>
            </a:r>
          </a:p>
        </p:txBody>
      </p:sp>
      <p:pic>
        <p:nvPicPr>
          <p:cNvPr id="7" name="Bildobjekt 6" descr="En bild som visar person, utomhus, träd, äldre&#10;&#10;Automatiskt genererad beskrivning">
            <a:extLst>
              <a:ext uri="{FF2B5EF4-FFF2-40B4-BE49-F238E27FC236}">
                <a16:creationId xmlns:a16="http://schemas.microsoft.com/office/drawing/2014/main" id="{F58E281E-40D4-9744-8266-6E3FF4DCE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3312" y="1893176"/>
            <a:ext cx="3902724" cy="2602623"/>
          </a:xfrm>
          <a:prstGeom prst="rect">
            <a:avLst/>
          </a:prstGeom>
        </p:spPr>
      </p:pic>
    </p:spTree>
    <p:extLst>
      <p:ext uri="{BB962C8B-B14F-4D97-AF65-F5344CB8AC3E}">
        <p14:creationId xmlns:p14="http://schemas.microsoft.com/office/powerpoint/2010/main" val="1706165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person, byggnad, utomhus, trappa&#10;&#10;Automatiskt genererad beskrivning">
            <a:extLst>
              <a:ext uri="{FF2B5EF4-FFF2-40B4-BE49-F238E27FC236}">
                <a16:creationId xmlns:a16="http://schemas.microsoft.com/office/drawing/2014/main" id="{730B7FD5-6220-D34A-9D2E-A2F4BF4C62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1102659"/>
            <a:ext cx="15406317" cy="11073291"/>
          </a:xfrm>
          <a:prstGeom prst="rect">
            <a:avLst/>
          </a:prstGeom>
        </p:spPr>
      </p:pic>
    </p:spTree>
    <p:extLst>
      <p:ext uri="{BB962C8B-B14F-4D97-AF65-F5344CB8AC3E}">
        <p14:creationId xmlns:p14="http://schemas.microsoft.com/office/powerpoint/2010/main" val="169151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58FA1D9-0E41-0240-8C93-E0F4507949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9450" y="3175000"/>
            <a:ext cx="3213100" cy="508000"/>
          </a:xfrm>
          <a:prstGeom prst="rect">
            <a:avLst/>
          </a:prstGeom>
        </p:spPr>
      </p:pic>
      <p:pic>
        <p:nvPicPr>
          <p:cNvPr id="11" name="Bildobjekt 10">
            <a:extLst>
              <a:ext uri="{FF2B5EF4-FFF2-40B4-BE49-F238E27FC236}">
                <a16:creationId xmlns:a16="http://schemas.microsoft.com/office/drawing/2014/main" id="{3E9AA0AA-4BC2-4446-93AA-4EDD34071E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pic>
        <p:nvPicPr>
          <p:cNvPr id="13" name="Bildobjekt 12">
            <a:extLst>
              <a:ext uri="{FF2B5EF4-FFF2-40B4-BE49-F238E27FC236}">
                <a16:creationId xmlns:a16="http://schemas.microsoft.com/office/drawing/2014/main" id="{74B12AFB-AADE-974A-BB18-8DAD12656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6841" y="2246698"/>
            <a:ext cx="5138318" cy="2872603"/>
          </a:xfrm>
          <a:prstGeom prst="rect">
            <a:avLst/>
          </a:prstGeom>
        </p:spPr>
      </p:pic>
    </p:spTree>
    <p:extLst>
      <p:ext uri="{BB962C8B-B14F-4D97-AF65-F5344CB8AC3E}">
        <p14:creationId xmlns:p14="http://schemas.microsoft.com/office/powerpoint/2010/main" val="179835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39999" y="1080000"/>
            <a:ext cx="9143999"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Vad vet vi om ofrivillig ensamhet och isolering?</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pic>
        <p:nvPicPr>
          <p:cNvPr id="6" name="Bildobjekt 5" descr="En bild som visar person, fötter&#10;&#10;Automatiskt genererad beskrivning">
            <a:extLst>
              <a:ext uri="{FF2B5EF4-FFF2-40B4-BE49-F238E27FC236}">
                <a16:creationId xmlns:a16="http://schemas.microsoft.com/office/drawing/2014/main" id="{1E1F9A5C-5998-4F39-B52D-961D82EFC4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8002" y="1780708"/>
            <a:ext cx="6530158" cy="3731216"/>
          </a:xfrm>
          <a:prstGeom prst="rect">
            <a:avLst/>
          </a:prstGeom>
        </p:spPr>
      </p:pic>
    </p:spTree>
    <p:extLst>
      <p:ext uri="{BB962C8B-B14F-4D97-AF65-F5344CB8AC3E}">
        <p14:creationId xmlns:p14="http://schemas.microsoft.com/office/powerpoint/2010/main" val="300636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7" y="0"/>
            <a:ext cx="9693408" cy="685800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7229003F-3751-364A-B866-AA183BF0E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3" y="1537293"/>
            <a:ext cx="4019448" cy="1278269"/>
          </a:xfrm>
          <a:prstGeom prst="rect">
            <a:avLst/>
          </a:prstGeom>
        </p:spPr>
      </p:pic>
      <p:pic>
        <p:nvPicPr>
          <p:cNvPr id="21" name="Bildobjekt 20">
            <a:extLst>
              <a:ext uri="{FF2B5EF4-FFF2-40B4-BE49-F238E27FC236}">
                <a16:creationId xmlns:a16="http://schemas.microsoft.com/office/drawing/2014/main" id="{7A51061F-32ED-434B-AE53-959F842BE5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89" y="686853"/>
            <a:ext cx="9537142" cy="1011515"/>
          </a:xfrm>
          <a:prstGeom prst="rect">
            <a:avLst/>
          </a:prstGeom>
        </p:spPr>
      </p:pic>
      <p:pic>
        <p:nvPicPr>
          <p:cNvPr id="25" name="Bildobjekt 24" descr="En bild som visar text&#10;&#10;Automatiskt genererad beskrivning">
            <a:extLst>
              <a:ext uri="{FF2B5EF4-FFF2-40B4-BE49-F238E27FC236}">
                <a16:creationId xmlns:a16="http://schemas.microsoft.com/office/drawing/2014/main" id="{BFAFDBD0-091A-ED44-9782-817445069C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2449" y="3117577"/>
            <a:ext cx="4465682" cy="1130203"/>
          </a:xfrm>
          <a:prstGeom prst="rect">
            <a:avLst/>
          </a:prstGeom>
        </p:spPr>
      </p:pic>
      <p:pic>
        <p:nvPicPr>
          <p:cNvPr id="27" name="Bildobjekt 26" descr="En bild som visar text&#10;&#10;Automatiskt genererad beskrivning">
            <a:extLst>
              <a:ext uri="{FF2B5EF4-FFF2-40B4-BE49-F238E27FC236}">
                <a16:creationId xmlns:a16="http://schemas.microsoft.com/office/drawing/2014/main" id="{EBD2A7E4-705F-9A4F-A632-347976302B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97858">
            <a:off x="3707541" y="4653013"/>
            <a:ext cx="7994307" cy="1213320"/>
          </a:xfrm>
          <a:prstGeom prst="rect">
            <a:avLst/>
          </a:prstGeom>
        </p:spPr>
      </p:pic>
      <p:pic>
        <p:nvPicPr>
          <p:cNvPr id="29" name="Bildobjekt 28" descr="En bild som visar text&#10;&#10;Automatiskt genererad beskrivning">
            <a:extLst>
              <a:ext uri="{FF2B5EF4-FFF2-40B4-BE49-F238E27FC236}">
                <a16:creationId xmlns:a16="http://schemas.microsoft.com/office/drawing/2014/main" id="{10247F7E-554B-1247-AF9B-CA52BB4A36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171490">
            <a:off x="687527" y="2150180"/>
            <a:ext cx="4617589" cy="2046005"/>
          </a:xfrm>
          <a:prstGeom prst="rect">
            <a:avLst/>
          </a:prstGeom>
        </p:spPr>
      </p:pic>
    </p:spTree>
    <p:extLst>
      <p:ext uri="{BB962C8B-B14F-4D97-AF65-F5344CB8AC3E}">
        <p14:creationId xmlns:p14="http://schemas.microsoft.com/office/powerpoint/2010/main" val="255439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Myter om ofrivillig ensamhet i Sverige!</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763079"/>
          </a:xfrm>
        </p:spPr>
        <p:txBody>
          <a:bodyPr>
            <a:noAutofit/>
          </a:bodyPr>
          <a:lstStyle/>
          <a:p>
            <a:pPr marL="342900" lvl="0" indent="-342900" algn="l">
              <a:lnSpc>
                <a:spcPct val="115000"/>
              </a:lnSpc>
              <a:spcAft>
                <a:spcPts val="800"/>
              </a:spcAft>
              <a:buFont typeface="Symbol" panose="05050102010706020507" pitchFamily="18" charset="2"/>
              <a:buChar char=""/>
            </a:pPr>
            <a:r>
              <a:rPr lang="sv-SE" sz="1600" dirty="0">
                <a:latin typeface="Palatino Linotype" panose="02040502050505030304" pitchFamily="18" charset="0"/>
                <a:ea typeface="Palatino" pitchFamily="2" charset="77"/>
                <a:cs typeface="Arial" panose="020B0604020202020204" pitchFamily="34" charset="0"/>
              </a:rPr>
              <a:t>Svenskarna är världens ensammaste folk!</a:t>
            </a:r>
          </a:p>
          <a:p>
            <a:pPr marL="342900" lvl="0" indent="-342900" algn="l">
              <a:lnSpc>
                <a:spcPct val="115000"/>
              </a:lnSpc>
              <a:spcAft>
                <a:spcPts val="800"/>
              </a:spcAft>
              <a:buFont typeface="Symbol" panose="05050102010706020507" pitchFamily="18" charset="2"/>
              <a:buChar char=""/>
            </a:pPr>
            <a:r>
              <a:rPr lang="sv-SE" sz="1600" dirty="0">
                <a:latin typeface="Palatino Linotype" panose="02040502050505030304" pitchFamily="18" charset="0"/>
                <a:ea typeface="Palatino" pitchFamily="2" charset="77"/>
                <a:cs typeface="Arial" panose="020B0604020202020204" pitchFamily="34" charset="0"/>
              </a:rPr>
              <a:t>Många äldre personer i Sverige upplever ofrivillig ensamhet</a:t>
            </a:r>
          </a:p>
          <a:p>
            <a:pPr marL="342900" lvl="0" indent="-342900" algn="l">
              <a:lnSpc>
                <a:spcPct val="115000"/>
              </a:lnSpc>
              <a:spcAft>
                <a:spcPts val="800"/>
              </a:spcAft>
              <a:buFont typeface="Symbol" panose="05050102010706020507" pitchFamily="18" charset="2"/>
              <a:buChar char=""/>
            </a:pPr>
            <a:r>
              <a:rPr lang="sv-SE" sz="1600" dirty="0">
                <a:latin typeface="Palatino Linotype" panose="02040502050505030304" pitchFamily="18" charset="0"/>
                <a:ea typeface="Palatino" pitchFamily="2" charset="77"/>
                <a:cs typeface="Arial" panose="020B0604020202020204" pitchFamily="34" charset="0"/>
              </a:rPr>
              <a:t>Den ofrivilliga ensamheten har ökat kraftigt – en ensamhetsepidemi råder</a:t>
            </a:r>
          </a:p>
        </p:txBody>
      </p:sp>
    </p:spTree>
    <p:extLst>
      <p:ext uri="{BB962C8B-B14F-4D97-AF65-F5344CB8AC3E}">
        <p14:creationId xmlns:p14="http://schemas.microsoft.com/office/powerpoint/2010/main" val="78011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Sanningen om ofrivillig ensamhet i Sverige!</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9144000" cy="2763079"/>
          </a:xfrm>
        </p:spPr>
        <p:txBody>
          <a:bodyPr>
            <a:noAutofit/>
          </a:bodyPr>
          <a:lstStyle/>
          <a:p>
            <a:pPr marL="342900" lvl="0" indent="-342900" algn="l">
              <a:lnSpc>
                <a:spcPct val="115000"/>
              </a:lnSpc>
              <a:spcAft>
                <a:spcPts val="800"/>
              </a:spcAft>
              <a:buFont typeface="Symbol" panose="05050102010706020507" pitchFamily="18" charset="2"/>
              <a:buChar char=""/>
            </a:pPr>
            <a:r>
              <a:rPr lang="sv-SE" sz="1600" dirty="0">
                <a:latin typeface="Palatino Linotype" panose="02040502050505030304" pitchFamily="18" charset="0"/>
                <a:ea typeface="Palatino" pitchFamily="2" charset="77"/>
                <a:cs typeface="Arial" panose="020B0604020202020204" pitchFamily="34" charset="0"/>
              </a:rPr>
              <a:t>Sverige är ett av de länder i Europa som har en låg andel ofrivilligt ensamma i jämförelse </a:t>
            </a:r>
          </a:p>
          <a:p>
            <a:pPr marL="342900" lvl="0" indent="-342900" algn="l">
              <a:lnSpc>
                <a:spcPct val="115000"/>
              </a:lnSpc>
              <a:spcAft>
                <a:spcPts val="800"/>
              </a:spcAft>
              <a:buFont typeface="Symbol" panose="05050102010706020507" pitchFamily="18" charset="2"/>
              <a:buChar char=""/>
            </a:pPr>
            <a:r>
              <a:rPr lang="sv-SE" sz="1600" dirty="0">
                <a:latin typeface="Palatino Linotype" panose="02040502050505030304" pitchFamily="18" charset="0"/>
                <a:ea typeface="Palatino" pitchFamily="2" charset="77"/>
                <a:cs typeface="Arial" panose="020B0604020202020204" pitchFamily="34" charset="0"/>
              </a:rPr>
              <a:t>Det är en liten andel äldre personer i Sverige som upplever ofrivillig ensamhet</a:t>
            </a:r>
          </a:p>
          <a:p>
            <a:pPr marL="342900" lvl="0" indent="-342900" algn="l">
              <a:lnSpc>
                <a:spcPct val="115000"/>
              </a:lnSpc>
              <a:spcAft>
                <a:spcPts val="800"/>
              </a:spcAft>
              <a:buFont typeface="Symbol" panose="05050102010706020507" pitchFamily="18" charset="2"/>
              <a:buChar char=""/>
            </a:pPr>
            <a:r>
              <a:rPr lang="sv-SE" sz="1600" dirty="0">
                <a:latin typeface="Palatino Linotype" panose="02040502050505030304" pitchFamily="18" charset="0"/>
                <a:ea typeface="Palatino" pitchFamily="2" charset="77"/>
                <a:cs typeface="Arial" panose="020B0604020202020204" pitchFamily="34" charset="0"/>
              </a:rPr>
              <a:t>Den ofrivilliga ensamheten har inte ökat utan varit ganska lika under många år</a:t>
            </a:r>
          </a:p>
        </p:txBody>
      </p:sp>
    </p:spTree>
    <p:extLst>
      <p:ext uri="{BB962C8B-B14F-4D97-AF65-F5344CB8AC3E}">
        <p14:creationId xmlns:p14="http://schemas.microsoft.com/office/powerpoint/2010/main" val="379390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Varför ska vi då arbeta för att minska den ofrivilliga ensamheten om allt är bra?</a:t>
            </a: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2160000"/>
            <a:ext cx="10128422" cy="2763079"/>
          </a:xfrm>
        </p:spPr>
        <p:txBody>
          <a:bodyPr>
            <a:noAutofit/>
          </a:bodyPr>
          <a:lstStyle/>
          <a:p>
            <a:pPr marL="285750" lvl="0" indent="-285750" algn="l">
              <a:lnSpc>
                <a:spcPct val="115000"/>
              </a:lnSpc>
              <a:spcAft>
                <a:spcPts val="800"/>
              </a:spcAft>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Det finns trots allt många som är ofrivilligt ensamma även om det är bättre i Sverige än i andra länder</a:t>
            </a:r>
          </a:p>
          <a:p>
            <a:pPr marL="285750" lvl="0" indent="-285750" algn="l">
              <a:lnSpc>
                <a:spcPct val="115000"/>
              </a:lnSpc>
              <a:spcAft>
                <a:spcPts val="800"/>
              </a:spcAft>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Den som lever i ofrivillig ensamhet riskerar allvarliga hälsoproblem, sjukdomar och har ett stort lidande</a:t>
            </a:r>
          </a:p>
          <a:p>
            <a:pPr marL="285750" lvl="0" indent="-285750" algn="l">
              <a:lnSpc>
                <a:spcPct val="115000"/>
              </a:lnSpc>
              <a:spcAft>
                <a:spcPts val="800"/>
              </a:spcAft>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Vi kan med små insatser bidra till både vår egen och andras hälsa och välbefinnande</a:t>
            </a:r>
          </a:p>
          <a:p>
            <a:pPr marL="285750" lvl="0" indent="-285750" algn="l">
              <a:lnSpc>
                <a:spcPct val="115000"/>
              </a:lnSpc>
              <a:spcAft>
                <a:spcPts val="800"/>
              </a:spcAft>
              <a:buFont typeface="Arial" panose="020B0604020202020204" pitchFamily="34" charset="0"/>
              <a:buChar char="•"/>
            </a:pPr>
            <a:r>
              <a:rPr lang="sv-SE" sz="1600" dirty="0">
                <a:latin typeface="Palatino Linotype" panose="02040502050505030304" pitchFamily="18" charset="0"/>
                <a:ea typeface="Palatino" pitchFamily="2" charset="77"/>
                <a:cs typeface="Arial" panose="020B0604020202020204" pitchFamily="34" charset="0"/>
              </a:rPr>
              <a:t>Varje människa räknas!</a:t>
            </a:r>
          </a:p>
        </p:txBody>
      </p:sp>
    </p:spTree>
    <p:extLst>
      <p:ext uri="{BB962C8B-B14F-4D97-AF65-F5344CB8AC3E}">
        <p14:creationId xmlns:p14="http://schemas.microsoft.com/office/powerpoint/2010/main" val="256071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a:solidFill>
                  <a:srgbClr val="913E6D"/>
                </a:solidFill>
                <a:latin typeface="Arial" panose="020B0604020202020204" pitchFamily="34" charset="0"/>
                <a:cs typeface="Arial" panose="020B0604020202020204" pitchFamily="34" charset="0"/>
              </a:rPr>
              <a:t>Ofrivillig ensamhet</a:t>
            </a:r>
            <a:br>
              <a:rPr lang="sv-SE" sz="3000" b="1">
                <a:solidFill>
                  <a:srgbClr val="913E6D"/>
                </a:solidFill>
                <a:latin typeface="Arial" panose="020B0604020202020204" pitchFamily="34" charset="0"/>
                <a:cs typeface="Arial" panose="020B0604020202020204" pitchFamily="34" charset="0"/>
              </a:rPr>
            </a:br>
            <a:br>
              <a:rPr lang="sv-SE" sz="300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791222"/>
            <a:ext cx="6202293" cy="2771857"/>
          </a:xfrm>
        </p:spPr>
        <p:txBody>
          <a:bodyPr>
            <a:noAutofit/>
          </a:bodyPr>
          <a:lstStyle/>
          <a:p>
            <a:pPr algn="l" fontAlgn="base">
              <a:lnSpc>
                <a:spcPct val="107000"/>
              </a:lnSpc>
              <a:spcAft>
                <a:spcPts val="800"/>
              </a:spcAft>
            </a:pPr>
            <a:r>
              <a:rPr lang="sv-SE" sz="1600" dirty="0">
                <a:solidFill>
                  <a:srgbClr val="000000"/>
                </a:solidFill>
                <a:latin typeface="Palatino" pitchFamily="2" charset="77"/>
                <a:ea typeface="Palatino" pitchFamily="2" charset="77"/>
                <a:cs typeface="Arial" panose="020B0604020202020204" pitchFamily="34" charset="0"/>
              </a:rPr>
              <a:t>Ensamhet är subjektiv upplevelse eller känsla. Du måste fråga för att få veta.</a:t>
            </a:r>
            <a:endParaRPr lang="sv-SE" sz="1600" dirty="0">
              <a:latin typeface="Palatino" pitchFamily="2" charset="77"/>
              <a:ea typeface="Palatino" pitchFamily="2" charset="77"/>
              <a:cs typeface="Arial" panose="020B0604020202020204" pitchFamily="34" charset="0"/>
            </a:endParaRPr>
          </a:p>
          <a:p>
            <a:pPr algn="l">
              <a:lnSpc>
                <a:spcPct val="115000"/>
              </a:lnSpc>
              <a:spcAft>
                <a:spcPts val="800"/>
              </a:spcAft>
            </a:pPr>
            <a:r>
              <a:rPr lang="sv-SE" sz="1600" dirty="0">
                <a:latin typeface="Palatino" pitchFamily="2" charset="77"/>
                <a:ea typeface="Palatino" pitchFamily="2" charset="77"/>
                <a:cs typeface="Arial" panose="020B0604020202020204" pitchFamily="34" charset="0"/>
              </a:rPr>
              <a:t>Det är stor skillnad på självvald avskildhet och ofrivillig ensamhet. Ett sätt att definiera ensamhet är skillnaden mellan den mängd social kontakt som du vill ha och den mängd du får. Vi har alla olika behov av kontakter </a:t>
            </a:r>
            <a:br>
              <a:rPr lang="sv-SE" sz="1600" dirty="0">
                <a:latin typeface="Palatino" pitchFamily="2" charset="77"/>
                <a:ea typeface="Palatino" pitchFamily="2" charset="77"/>
                <a:cs typeface="Arial" panose="020B0604020202020204" pitchFamily="34" charset="0"/>
              </a:rPr>
            </a:br>
            <a:r>
              <a:rPr lang="sv-SE" sz="1600" dirty="0">
                <a:latin typeface="Palatino" pitchFamily="2" charset="77"/>
                <a:ea typeface="Palatino" pitchFamily="2" charset="77"/>
                <a:cs typeface="Arial" panose="020B0604020202020204" pitchFamily="34" charset="0"/>
              </a:rPr>
              <a:t>och gemenskap. </a:t>
            </a:r>
          </a:p>
        </p:txBody>
      </p:sp>
      <p:pic>
        <p:nvPicPr>
          <p:cNvPr id="6" name="Bildobjekt 5" descr="En bild som visar bänk, träd, utomhus, park&#10;&#10;Automatiskt genererad beskrivning">
            <a:extLst>
              <a:ext uri="{FF2B5EF4-FFF2-40B4-BE49-F238E27FC236}">
                <a16:creationId xmlns:a16="http://schemas.microsoft.com/office/drawing/2014/main" id="{5EAC8DA8-40A2-4267-B627-31744FD290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000" y="1440000"/>
            <a:ext cx="3832767" cy="4008520"/>
          </a:xfrm>
          <a:prstGeom prst="rect">
            <a:avLst/>
          </a:prstGeom>
        </p:spPr>
      </p:pic>
    </p:spTree>
    <p:extLst>
      <p:ext uri="{BB962C8B-B14F-4D97-AF65-F5344CB8AC3E}">
        <p14:creationId xmlns:p14="http://schemas.microsoft.com/office/powerpoint/2010/main" val="390397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610EF85-A5A4-404D-8BCC-099E09F35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693408" cy="6858000"/>
          </a:xfrm>
          <a:prstGeom prst="rect">
            <a:avLst/>
          </a:prstGeom>
        </p:spPr>
      </p:pic>
      <p:sp>
        <p:nvSpPr>
          <p:cNvPr id="2" name="Rubrik 1">
            <a:extLst>
              <a:ext uri="{FF2B5EF4-FFF2-40B4-BE49-F238E27FC236}">
                <a16:creationId xmlns:a16="http://schemas.microsoft.com/office/drawing/2014/main" id="{B2BEB5C0-104F-4C70-8505-12968DCE2754}"/>
              </a:ext>
            </a:extLst>
          </p:cNvPr>
          <p:cNvSpPr>
            <a:spLocks noGrp="1"/>
          </p:cNvSpPr>
          <p:nvPr>
            <p:ph type="ctrTitle"/>
          </p:nvPr>
        </p:nvSpPr>
        <p:spPr>
          <a:xfrm>
            <a:off x="1440000" y="1080000"/>
            <a:ext cx="9144000" cy="1401417"/>
          </a:xfrm>
        </p:spPr>
        <p:txBody>
          <a:bodyPr>
            <a:noAutofit/>
          </a:bodyPr>
          <a:lstStyle/>
          <a:p>
            <a:pPr algn="l"/>
            <a:r>
              <a:rPr lang="sv-SE" sz="3000" b="1" dirty="0">
                <a:solidFill>
                  <a:srgbClr val="913E6D"/>
                </a:solidFill>
                <a:latin typeface="Arial" panose="020B0604020202020204" pitchFamily="34" charset="0"/>
                <a:cs typeface="Arial" panose="020B0604020202020204" pitchFamily="34" charset="0"/>
              </a:rPr>
              <a:t>Vad är social isolering?</a:t>
            </a:r>
            <a:br>
              <a:rPr lang="sv-SE" sz="3000" b="1" dirty="0">
                <a:solidFill>
                  <a:srgbClr val="913E6D"/>
                </a:solidFill>
                <a:latin typeface="Arial" panose="020B0604020202020204" pitchFamily="34" charset="0"/>
                <a:cs typeface="Arial" panose="020B0604020202020204" pitchFamily="34" charset="0"/>
              </a:rPr>
            </a:br>
            <a:br>
              <a:rPr lang="sv-SE" sz="3000" dirty="0">
                <a:latin typeface="Abadi" panose="020F0502020204030204" pitchFamily="34" charset="0"/>
                <a:cs typeface="Abadi" panose="020F0502020204030204" pitchFamily="34" charset="0"/>
              </a:rPr>
            </a:br>
            <a:endParaRPr lang="sv-SE" sz="3000" b="1" dirty="0">
              <a:latin typeface="Abadi" panose="020F0502020204030204" pitchFamily="34" charset="0"/>
              <a:cs typeface="Abadi" panose="020F0502020204030204" pitchFamily="34" charset="0"/>
            </a:endParaRPr>
          </a:p>
        </p:txBody>
      </p:sp>
      <p:sp>
        <p:nvSpPr>
          <p:cNvPr id="3" name="Underrubrik 2">
            <a:extLst>
              <a:ext uri="{FF2B5EF4-FFF2-40B4-BE49-F238E27FC236}">
                <a16:creationId xmlns:a16="http://schemas.microsoft.com/office/drawing/2014/main" id="{2B6179C2-90D3-413C-8726-DB61E68965EF}"/>
              </a:ext>
            </a:extLst>
          </p:cNvPr>
          <p:cNvSpPr>
            <a:spLocks noGrp="1"/>
          </p:cNvSpPr>
          <p:nvPr>
            <p:ph type="subTitle" idx="1"/>
          </p:nvPr>
        </p:nvSpPr>
        <p:spPr>
          <a:xfrm>
            <a:off x="1440000" y="1800000"/>
            <a:ext cx="5774992" cy="2763079"/>
          </a:xfrm>
        </p:spPr>
        <p:txBody>
          <a:bodyPr>
            <a:noAutofit/>
          </a:bodyPr>
          <a:lstStyle/>
          <a:p>
            <a:pPr algn="l">
              <a:lnSpc>
                <a:spcPct val="115000"/>
              </a:lnSpc>
              <a:spcAft>
                <a:spcPts val="800"/>
              </a:spcAft>
            </a:pPr>
            <a:r>
              <a:rPr lang="sv-SE" sz="1600" dirty="0">
                <a:latin typeface="Palatino" pitchFamily="2" charset="77"/>
                <a:ea typeface="Palatino" pitchFamily="2" charset="77"/>
                <a:cs typeface="Arial" panose="020B0604020202020204" pitchFamily="34" charset="0"/>
              </a:rPr>
              <a:t>Medan ensamhet är en upplevd känsla så är social isolering är lite mer mätbar. </a:t>
            </a:r>
            <a:br>
              <a:rPr lang="sv-SE" sz="1600" dirty="0">
                <a:latin typeface="Palatino" pitchFamily="2" charset="77"/>
                <a:ea typeface="Palatino" pitchFamily="2" charset="77"/>
                <a:cs typeface="Arial" panose="020B0604020202020204" pitchFamily="34" charset="0"/>
              </a:rPr>
            </a:br>
            <a:r>
              <a:rPr lang="sv-SE" sz="1600" dirty="0">
                <a:latin typeface="Palatino" pitchFamily="2" charset="77"/>
                <a:ea typeface="Palatino" pitchFamily="2" charset="77"/>
                <a:cs typeface="Arial" panose="020B0604020202020204" pitchFamily="34" charset="0"/>
              </a:rPr>
              <a:t>Du saknar sammanhang och har få personer i din närhet.</a:t>
            </a:r>
          </a:p>
          <a:p>
            <a:pPr algn="l">
              <a:lnSpc>
                <a:spcPct val="115000"/>
              </a:lnSpc>
              <a:spcAft>
                <a:spcPts val="800"/>
              </a:spcAft>
            </a:pPr>
            <a:r>
              <a:rPr lang="sv-SE" sz="1600" dirty="0">
                <a:latin typeface="Palatino" pitchFamily="2" charset="77"/>
                <a:ea typeface="Palatino" pitchFamily="2" charset="77"/>
                <a:cs typeface="Arial" panose="020B0604020202020204" pitchFamily="34" charset="0"/>
              </a:rPr>
              <a:t>Att isolera sig kan vara frivilligt. Men frågan är inte alltid så enkel. Det frivilliga valet kanske inte alltid är så frivilligt. </a:t>
            </a:r>
            <a:r>
              <a:rPr lang="sv-SE" sz="1600" dirty="0">
                <a:solidFill>
                  <a:srgbClr val="000000"/>
                </a:solidFill>
                <a:latin typeface="Palatino" pitchFamily="2" charset="77"/>
                <a:ea typeface="Palatino" pitchFamily="2" charset="77"/>
                <a:cs typeface="Arial" panose="020B0604020202020204" pitchFamily="34" charset="0"/>
              </a:rPr>
              <a:t>Forskning visar bland annat att ekonomiska faktorer kan leda till att personer väljer att avstå från kontakter. Man vill inte bjuda hem gäster eftersom man bor för enkelt eller avstår från bjudningar därför man inte har råd att köpa </a:t>
            </a:r>
            <a:r>
              <a:rPr lang="sv-SE" sz="1600" dirty="0">
                <a:latin typeface="Palatino" pitchFamily="2" charset="77"/>
                <a:ea typeface="Palatino" pitchFamily="2" charset="77"/>
                <a:cs typeface="Arial" panose="020B0604020202020204" pitchFamily="34" charset="0"/>
              </a:rPr>
              <a:t>tillräckligt fina kläder. </a:t>
            </a:r>
          </a:p>
          <a:p>
            <a:pPr algn="l">
              <a:lnSpc>
                <a:spcPct val="115000"/>
              </a:lnSpc>
              <a:spcAft>
                <a:spcPts val="800"/>
              </a:spcAft>
            </a:pPr>
            <a:r>
              <a:rPr lang="sv-SE" sz="1600" dirty="0">
                <a:latin typeface="Palatino" pitchFamily="2" charset="77"/>
                <a:ea typeface="Palatino" pitchFamily="2" charset="77"/>
                <a:cs typeface="Arial" panose="020B0604020202020204" pitchFamily="34" charset="0"/>
              </a:rPr>
              <a:t>Social isolering riskerar att skapa ofrivillig ensamhet.</a:t>
            </a:r>
          </a:p>
        </p:txBody>
      </p:sp>
      <p:pic>
        <p:nvPicPr>
          <p:cNvPr id="6" name="Bildobjekt 5" descr="En bild som visar mark, klippa, växt, blomma&#10;&#10;Automatiskt genererad beskrivning">
            <a:extLst>
              <a:ext uri="{FF2B5EF4-FFF2-40B4-BE49-F238E27FC236}">
                <a16:creationId xmlns:a16="http://schemas.microsoft.com/office/drawing/2014/main" id="{AC78DA14-F3BC-41AB-AB3F-1FB877F86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000" y="1440000"/>
            <a:ext cx="3321001" cy="4428000"/>
          </a:xfrm>
          <a:prstGeom prst="rect">
            <a:avLst/>
          </a:prstGeom>
        </p:spPr>
      </p:pic>
    </p:spTree>
    <p:extLst>
      <p:ext uri="{BB962C8B-B14F-4D97-AF65-F5344CB8AC3E}">
        <p14:creationId xmlns:p14="http://schemas.microsoft.com/office/powerpoint/2010/main" val="26699219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18095</TotalTime>
  <Words>1296</Words>
  <Application>Microsoft Office PowerPoint</Application>
  <PresentationFormat>Bredbild</PresentationFormat>
  <Paragraphs>89</Paragraphs>
  <Slides>26</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26</vt:i4>
      </vt:variant>
    </vt:vector>
  </HeadingPairs>
  <TitlesOfParts>
    <vt:vector size="35" baseType="lpstr">
      <vt:lpstr>Abadi</vt:lpstr>
      <vt:lpstr>Arial</vt:lpstr>
      <vt:lpstr>Calibri</vt:lpstr>
      <vt:lpstr>Calibri Light</vt:lpstr>
      <vt:lpstr>Palatino</vt:lpstr>
      <vt:lpstr>Palatino Linotype</vt:lpstr>
      <vt:lpstr>Symbol</vt:lpstr>
      <vt:lpstr>Wingdings</vt:lpstr>
      <vt:lpstr>Office-tema</vt:lpstr>
      <vt:lpstr>PowerPoint-presentation</vt:lpstr>
      <vt:lpstr>Projektet Inte ensam  </vt:lpstr>
      <vt:lpstr>Vad vet vi om ofrivillig ensamhet och isolering?  </vt:lpstr>
      <vt:lpstr>PowerPoint-presentation</vt:lpstr>
      <vt:lpstr>Myter om ofrivillig ensamhet i Sverige!  </vt:lpstr>
      <vt:lpstr>Sanningen om ofrivillig ensamhet i Sverige!  </vt:lpstr>
      <vt:lpstr>Varför ska vi då arbeta för att minska den ofrivilliga ensamheten om allt är bra? </vt:lpstr>
      <vt:lpstr>Ofrivillig ensamhet  </vt:lpstr>
      <vt:lpstr>Vad är social isolering?  </vt:lpstr>
      <vt:lpstr>Vissa löper en ökad risk för ofrivillig  ensamhet och isolering </vt:lpstr>
      <vt:lpstr>Vilka vill vi nå?  </vt:lpstr>
      <vt:lpstr>Så här kan vi komma igång?  </vt:lpstr>
      <vt:lpstr>Aktiviteter och arbetssätt  </vt:lpstr>
      <vt:lpstr>Den inre ringen – den egna föreningen  </vt:lpstr>
      <vt:lpstr>Den större ringen – de som finns utanför föreningen  </vt:lpstr>
      <vt:lpstr>Den yttre ringen – de vi inte känner  </vt:lpstr>
      <vt:lpstr>Material från projektet Inte ensam  </vt:lpstr>
      <vt:lpstr>Tillsammans mot ensamhet  </vt:lpstr>
      <vt:lpstr>Ett samtal betyder så mycket Handbok för meningsfull telefonkontakt </vt:lpstr>
      <vt:lpstr>Lär känna din smartphone Digitalt utbildningsmaterial </vt:lpstr>
      <vt:lpstr>Liv i coronans tid Berättelser från coronans år 2020 </vt:lpstr>
      <vt:lpstr>Projektets hemsida Allt material från 2020 </vt:lpstr>
      <vt:lpstr>Inspiration Filmad intervju med Anders Björendahl </vt:lpstr>
      <vt:lpstr>Varför är vi viktiga i arbetet?  </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Wennberg</dc:creator>
  <cp:lastModifiedBy>Malin Wennberg</cp:lastModifiedBy>
  <cp:revision>91</cp:revision>
  <cp:lastPrinted>2021-06-08T12:53:25Z</cp:lastPrinted>
  <dcterms:created xsi:type="dcterms:W3CDTF">2018-10-12T10:25:30Z</dcterms:created>
  <dcterms:modified xsi:type="dcterms:W3CDTF">2021-08-30T14:05:45Z</dcterms:modified>
</cp:coreProperties>
</file>