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6"/>
  </p:sldMasterIdLst>
  <p:notesMasterIdLst>
    <p:notesMasterId r:id="rId28"/>
  </p:notesMasterIdLst>
  <p:handoutMasterIdLst>
    <p:handoutMasterId r:id="rId29"/>
  </p:handoutMasterIdLst>
  <p:sldIdLst>
    <p:sldId id="289" r:id="rId7"/>
    <p:sldId id="292" r:id="rId8"/>
    <p:sldId id="293" r:id="rId9"/>
    <p:sldId id="1099" r:id="rId10"/>
    <p:sldId id="290" r:id="rId11"/>
    <p:sldId id="1102" r:id="rId12"/>
    <p:sldId id="1101" r:id="rId13"/>
    <p:sldId id="1103" r:id="rId14"/>
    <p:sldId id="1100" r:id="rId15"/>
    <p:sldId id="1090" r:id="rId16"/>
    <p:sldId id="1088" r:id="rId17"/>
    <p:sldId id="297" r:id="rId18"/>
    <p:sldId id="299" r:id="rId19"/>
    <p:sldId id="1104" r:id="rId20"/>
    <p:sldId id="303" r:id="rId21"/>
    <p:sldId id="1097" r:id="rId22"/>
    <p:sldId id="1094" r:id="rId23"/>
    <p:sldId id="1091" r:id="rId24"/>
    <p:sldId id="1049" r:id="rId25"/>
    <p:sldId id="301" r:id="rId26"/>
    <p:sldId id="302" r:id="rId27"/>
  </p:sldIdLst>
  <p:sldSz cx="12192000" cy="6858000"/>
  <p:notesSz cx="6858000" cy="9144000"/>
  <p:embeddedFontLst>
    <p:embeddedFont>
      <p:font typeface="Pensio Sans Medium" panose="00000500000000000000" pitchFamily="2" charset="0"/>
      <p:regular r:id="rId30"/>
    </p:embeddedFont>
    <p:embeddedFont>
      <p:font typeface="Pensio Sans Normal" panose="00000500000000000000" pitchFamily="2" charset="0"/>
      <p:regular r:id="rId31"/>
      <p:italic r:id="rId32"/>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ldId id="289"/>
            <p14:sldId id="292"/>
            <p14:sldId id="293"/>
            <p14:sldId id="1099"/>
            <p14:sldId id="290"/>
            <p14:sldId id="1102"/>
            <p14:sldId id="1101"/>
            <p14:sldId id="1103"/>
            <p14:sldId id="1100"/>
            <p14:sldId id="1090"/>
            <p14:sldId id="1088"/>
            <p14:sldId id="297"/>
            <p14:sldId id="299"/>
            <p14:sldId id="1104"/>
            <p14:sldId id="303"/>
            <p14:sldId id="1097"/>
            <p14:sldId id="1094"/>
            <p14:sldId id="1091"/>
            <p14:sldId id="1049"/>
            <p14:sldId id="301"/>
            <p14:sldId id="30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anna Odhe" initials="JO" lastIdx="9" clrIdx="0">
    <p:extLst>
      <p:ext uri="{19B8F6BF-5375-455C-9EA6-DF929625EA0E}">
        <p15:presenceInfo xmlns:p15="http://schemas.microsoft.com/office/powerpoint/2012/main" userId="S-1-5-21-1235689106-1791388382-1711286387-431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2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72510" autoAdjust="0"/>
  </p:normalViewPr>
  <p:slideViewPr>
    <p:cSldViewPr snapToGrid="0">
      <p:cViewPr varScale="1">
        <p:scale>
          <a:sx n="118" d="100"/>
          <a:sy n="118" d="100"/>
        </p:scale>
        <p:origin x="1788" y="102"/>
      </p:cViewPr>
      <p:guideLst/>
    </p:cSldViewPr>
  </p:slideViewPr>
  <p:notesTextViewPr>
    <p:cViewPr>
      <p:scale>
        <a:sx n="3" d="2"/>
        <a:sy n="3" d="2"/>
      </p:scale>
      <p:origin x="0" y="0"/>
    </p:cViewPr>
  </p:notesTextViewPr>
  <p:notesViewPr>
    <p:cSldViewPr snapToGrid="0" showGuides="1">
      <p:cViewPr varScale="1">
        <p:scale>
          <a:sx n="92" d="100"/>
          <a:sy n="92" d="100"/>
        </p:scale>
        <p:origin x="280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2.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0-05T09:25:13.602" idx="1">
    <p:pos x="6073" y="1201"/>
    <p:text>Kolla upp nya siffror</p:text>
    <p:extLst mod="1">
      <p:ext uri="{C676402C-5697-4E1C-873F-D02D1690AC5C}">
        <p15:threadingInfo xmlns:p15="http://schemas.microsoft.com/office/powerpoint/2012/main" timeZoneBias="-120"/>
      </p:ext>
    </p:extLst>
  </p:cm>
  <p:cm authorId="1" dt="2022-12-22T13:16:12.390" idx="9">
    <p:pos x="6073" y="1337"/>
    <p:text>Uppdetar med siffror för dec 2022 alt 2023</p:text>
    <p:extLst>
      <p:ext uri="{C676402C-5697-4E1C-873F-D02D1690AC5C}">
        <p15:threadingInfo xmlns:p15="http://schemas.microsoft.com/office/powerpoint/2012/main" timeZoneBias="-60">
          <p15:parentCm authorId="1" idx="1"/>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2023-01-24</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2023-01-24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pensionsmyndigheten.se/ansokb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a:t>
            </a:fld>
            <a:endParaRPr lang="sv-SE"/>
          </a:p>
        </p:txBody>
      </p:sp>
    </p:spTree>
    <p:extLst>
      <p:ext uri="{BB962C8B-B14F-4D97-AF65-F5344CB8AC3E}">
        <p14:creationId xmlns:p14="http://schemas.microsoft.com/office/powerpoint/2010/main" val="1559230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förekommer</a:t>
            </a:r>
            <a:r>
              <a:rPr lang="sv-SE" baseline="0" dirty="0"/>
              <a:t> ett antal påståenden eller missuppfattningar som gör att man kanske inte ansöker om bostadstillägg. Här är några exempel som Pensionsmyndigheten stöter på ibland som skapar en felaktig bild av bostadstillägget och faktiskt gör att en del inte ansöker om en förmån som de kan har rätt till. </a:t>
            </a:r>
          </a:p>
          <a:p>
            <a:endParaRPr lang="sv-SE" dirty="0"/>
          </a:p>
          <a:p>
            <a:r>
              <a:rPr lang="sv-SE" dirty="0"/>
              <a:t>”Jag kan inte få bostadstillägg, jag bor i ett hus”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Du kan ansöka oavsett boendeform, även för egen fastighet eller bostadsrätt. Bostaden du bor i räknas inte som tillgång.</a:t>
            </a:r>
            <a:endParaRPr lang="sv-SE" dirty="0"/>
          </a:p>
          <a:p>
            <a:endParaRPr lang="sv-SE" dirty="0"/>
          </a:p>
          <a:p>
            <a:r>
              <a:rPr lang="sv-SE" dirty="0"/>
              <a:t>”Det är ingen idé, jag har pengar på banken”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Det finns många pensionärer som får bostadstillägg trots att de har tillgångar, det som avgör är den totala ekonomin.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”Det är så mycket papper som ska skickas in”</a:t>
            </a:r>
          </a:p>
          <a:p>
            <a:pPr rtl="0" fontAlgn="base"/>
            <a:r>
              <a:rPr lang="sv-SE" sz="1200" b="0" i="1" u="none" strike="noStrike" kern="1200" dirty="0">
                <a:solidFill>
                  <a:schemeClr val="tx1"/>
                </a:solidFill>
                <a:effectLst/>
                <a:latin typeface="+mn-lt"/>
                <a:ea typeface="+mn-ea"/>
                <a:cs typeface="+mn-cs"/>
              </a:rPr>
              <a:t>Du behöver i regel inte skicka in några underlag med ansökan. </a:t>
            </a:r>
            <a:r>
              <a:rPr lang="en-US" sz="1200" b="0" i="0" kern="1200" dirty="0">
                <a:solidFill>
                  <a:schemeClr val="tx1"/>
                </a:solidFill>
                <a:effectLst/>
                <a:latin typeface="+mn-lt"/>
                <a:ea typeface="+mn-ea"/>
                <a:cs typeface="+mn-cs"/>
              </a:rPr>
              <a:t>​</a:t>
            </a:r>
          </a:p>
          <a:p>
            <a:pPr rtl="0" fontAlgn="base"/>
            <a:r>
              <a:rPr lang="sv-SE" sz="1200" b="0" i="1" u="none" strike="noStrike" kern="1200" dirty="0">
                <a:solidFill>
                  <a:schemeClr val="tx1"/>
                </a:solidFill>
                <a:effectLst/>
                <a:latin typeface="+mn-lt"/>
                <a:ea typeface="+mn-ea"/>
                <a:cs typeface="+mn-cs"/>
              </a:rPr>
              <a:t>Du fyller i belopp för bostadskostnad, inkomster och tillgångar.</a:t>
            </a:r>
            <a:endParaRPr lang="sv-SE"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2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2000" dirty="0"/>
              <a:t>”Jag har en sommarstuga, då kan jag inte få bostadstillägg?”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Taxeringsvärdet och eventuella bolån tas med i beräkningen av tillgångarna, det som avgör är den totala ekonomin.</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10</a:t>
            </a:fld>
            <a:endParaRPr lang="sv-SE"/>
          </a:p>
        </p:txBody>
      </p:sp>
    </p:spTree>
    <p:extLst>
      <p:ext uri="{BB962C8B-B14F-4D97-AF65-F5344CB8AC3E}">
        <p14:creationId xmlns:p14="http://schemas.microsoft.com/office/powerpoint/2010/main" val="709692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Dessa</a:t>
            </a:r>
            <a:r>
              <a:rPr lang="sv-SE" baseline="0" dirty="0"/>
              <a:t> steg förklarar hur du går till väga för att se om du kan ha rätt till bostadstillägg och hur du då gör för att ansöka.</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11</a:t>
            </a:fld>
            <a:endParaRPr lang="sv-SE"/>
          </a:p>
        </p:txBody>
      </p:sp>
    </p:spTree>
    <p:extLst>
      <p:ext uri="{BB962C8B-B14F-4D97-AF65-F5344CB8AC3E}">
        <p14:creationId xmlns:p14="http://schemas.microsoft.com/office/powerpoint/2010/main" val="3270389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Gör alltid en beräkning innan du ansöker. Beräkningen gör du enklast på Pensionsmyndighetens webbplats.</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trike="noStrike" dirty="0"/>
              <a:t>Du behöver inte logga in och kan enkelt prova flera gånger, ingenting registreras. Om du är ovan vid dator kanske du kan be någon i din närhet om hjälp.</a:t>
            </a:r>
          </a:p>
          <a:p>
            <a:endParaRPr lang="sv-SE" dirty="0"/>
          </a:p>
          <a:p>
            <a:r>
              <a:rPr lang="sv-SE" dirty="0"/>
              <a:t>Beräkningen visar om du, utifrån din bostadskostnad, inkomster och tillgångar, bör ansöka om bostadstillägg. Inga uppgifter sparas i beräkningen. Om det behövs kanske någon i din närhet kan hjälpa till med beräkningen.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Deklarationen kan vara bra för att få info om var du har dina pengar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Du kan även ringa kundservice på 0771- 776 776 eller besöka ett servicekontor så får du hjälp. Om du går till ett servicekontor eller tar hjälp av kundservice behöver du ta fram uppgifter om bostadskostnad, inkomster och tillgångar.</a:t>
            </a:r>
          </a:p>
        </p:txBody>
      </p:sp>
      <p:sp>
        <p:nvSpPr>
          <p:cNvPr id="4" name="Platshållare för bildnummer 3"/>
          <p:cNvSpPr>
            <a:spLocks noGrp="1"/>
          </p:cNvSpPr>
          <p:nvPr>
            <p:ph type="sldNum" sz="quarter" idx="5"/>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2236344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Enklast ansöker du på Pensionsmyndighetens webbplats </a:t>
            </a:r>
            <a:r>
              <a:rPr lang="sv-SE" i="1" dirty="0">
                <a:hlinkClick r:id="rId3"/>
              </a:rPr>
              <a:t>www.pensionsmyndigheten.se/ansokbt</a:t>
            </a:r>
            <a:r>
              <a:rPr lang="sv-SE" dirty="0"/>
              <a:t> med en e-legitimation.</a:t>
            </a:r>
          </a:p>
          <a:p>
            <a:endParaRPr lang="sv-SE" dirty="0"/>
          </a:p>
          <a:p>
            <a:r>
              <a:rPr lang="sv-SE" dirty="0"/>
              <a:t>Du kan även ansöka via blankett som du laddar ner från webbplatsen eller beställer från kundservice. Inga handlingar behöver bifogas. Det finns en blanketthjälp på pensionsmyndigheten.se med exempel för hur du fyller i ansökan rätt.</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En behörig anhörig kan sköta ansökan, vi återkommer om detta här längre fram. </a:t>
            </a:r>
          </a:p>
        </p:txBody>
      </p:sp>
      <p:sp>
        <p:nvSpPr>
          <p:cNvPr id="4" name="Platshållare för bildnummer 3"/>
          <p:cNvSpPr>
            <a:spLocks noGrp="1"/>
          </p:cNvSpPr>
          <p:nvPr>
            <p:ph type="sldNum" sz="quarter" idx="5"/>
          </p:nvPr>
        </p:nvSpPr>
        <p:spPr/>
        <p:txBody>
          <a:bodyPr/>
          <a:lstStyle/>
          <a:p>
            <a:fld id="{D0B863A3-F6DA-432C-A68C-0B1EB56ED58E}" type="slidenum">
              <a:rPr lang="sv-SE" smtClean="0"/>
              <a:t>13</a:t>
            </a:fld>
            <a:endParaRPr lang="sv-SE"/>
          </a:p>
        </p:txBody>
      </p:sp>
    </p:spTree>
    <p:extLst>
      <p:ext uri="{BB962C8B-B14F-4D97-AF65-F5344CB8AC3E}">
        <p14:creationId xmlns:p14="http://schemas.microsoft.com/office/powerpoint/2010/main" val="3168213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princip är det enda vi vet vår egen utbetalning till dig – alla annan info måste du lämna till oss vid en ansökan. </a:t>
            </a:r>
          </a:p>
          <a:p>
            <a:endParaRPr lang="sv-SE" dirty="0"/>
          </a:p>
          <a:p>
            <a:r>
              <a:rPr lang="sv-SE" dirty="0"/>
              <a:t>Rätt ifyllnad ansökan snabbar på handläggningen</a:t>
            </a:r>
          </a:p>
          <a:p>
            <a:endParaRPr lang="sv-SE" dirty="0"/>
          </a:p>
          <a:p>
            <a:r>
              <a:rPr lang="sv-SE" dirty="0"/>
              <a:t>Vilka förändringar vet vi när det finns ett löpande Bostadstillägg: uppgifter från Skatteverket - fastighetsavgift, taxeringsvärde, kapitalinkomster</a:t>
            </a:r>
          </a:p>
          <a:p>
            <a:endParaRPr lang="sv-SE" dirty="0"/>
          </a:p>
          <a:p>
            <a:r>
              <a:rPr lang="sv-SE" dirty="0"/>
              <a:t>Vissa tjänstepensionsbolag är anslutna: </a:t>
            </a:r>
            <a:r>
              <a:rPr lang="sv-SE" sz="1200" b="0" i="0" kern="1200" dirty="0">
                <a:solidFill>
                  <a:schemeClr val="tx1"/>
                </a:solidFill>
                <a:effectLst/>
                <a:latin typeface="+mn-lt"/>
                <a:ea typeface="+mn-ea"/>
                <a:cs typeface="+mn-cs"/>
              </a:rPr>
              <a:t>SPV, KPA, AMF, Alecta och </a:t>
            </a:r>
            <a:r>
              <a:rPr lang="sv-SE" sz="1200" b="0" i="0" kern="1200" dirty="0" err="1">
                <a:solidFill>
                  <a:schemeClr val="tx1"/>
                </a:solidFill>
                <a:effectLst/>
                <a:latin typeface="+mn-lt"/>
                <a:ea typeface="+mn-ea"/>
                <a:cs typeface="+mn-cs"/>
              </a:rPr>
              <a:t>Skandikon</a:t>
            </a:r>
            <a:endParaRPr lang="sv-SE" sz="1200" b="0" i="0" kern="1200" dirty="0">
              <a:solidFill>
                <a:schemeClr val="tx1"/>
              </a:solidFill>
              <a:effectLst/>
              <a:latin typeface="+mn-lt"/>
              <a:ea typeface="+mn-ea"/>
              <a:cs typeface="+mn-cs"/>
            </a:endParaRP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(Men givetvis gör vi kontroller på det vi kan)</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14</a:t>
            </a:fld>
            <a:endParaRPr lang="sv-SE"/>
          </a:p>
        </p:txBody>
      </p:sp>
    </p:spTree>
    <p:extLst>
      <p:ext uri="{BB962C8B-B14F-4D97-AF65-F5344CB8AC3E}">
        <p14:creationId xmlns:p14="http://schemas.microsoft.com/office/powerpoint/2010/main" val="2016494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Fyll i alla uppgifter noga för ett snabbare beslut, ta hjälp av ifyllnadsbeskrivningen till blanketten eller de olika informationsrutorna i webbansökan. Om Pensionsmyndigheten behöver komplettera ansökan tar handläggningen längre tid.</a:t>
            </a:r>
          </a:p>
          <a:p>
            <a:endParaRPr lang="sv-SE" dirty="0"/>
          </a:p>
          <a:p>
            <a:r>
              <a:rPr lang="sv-SE" dirty="0"/>
              <a:t>Ring gärna kundservice eller besök ett servicekontor för att få hjälp. </a:t>
            </a:r>
          </a:p>
          <a:p>
            <a:endParaRPr lang="sv-SE" dirty="0"/>
          </a:p>
          <a:p>
            <a:r>
              <a:rPr lang="sv-SE" dirty="0"/>
              <a:t>Kanske även någon närstående kan hjälpa till? Här kan man ta hjälp av en anhörig. </a:t>
            </a:r>
          </a:p>
        </p:txBody>
      </p:sp>
      <p:sp>
        <p:nvSpPr>
          <p:cNvPr id="4" name="Platshållare för bildnummer 3"/>
          <p:cNvSpPr>
            <a:spLocks noGrp="1"/>
          </p:cNvSpPr>
          <p:nvPr>
            <p:ph type="sldNum" sz="quarter" idx="5"/>
          </p:nvPr>
        </p:nvSpPr>
        <p:spPr/>
        <p:txBody>
          <a:bodyPr/>
          <a:lstStyle/>
          <a:p>
            <a:fld id="{D0B863A3-F6DA-432C-A68C-0B1EB56ED58E}" type="slidenum">
              <a:rPr lang="sv-SE" smtClean="0"/>
              <a:t>15</a:t>
            </a:fld>
            <a:endParaRPr lang="sv-SE"/>
          </a:p>
        </p:txBody>
      </p:sp>
    </p:spTree>
    <p:extLst>
      <p:ext uri="{BB962C8B-B14F-4D97-AF65-F5344CB8AC3E}">
        <p14:creationId xmlns:p14="http://schemas.microsoft.com/office/powerpoint/2010/main" val="3280157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 Läsa upp bildtexten.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kern="0" dirty="0"/>
              <a:t>Läs mer på pensionsmyndigheten.se.</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16</a:t>
            </a:fld>
            <a:endParaRPr lang="sv-SE"/>
          </a:p>
        </p:txBody>
      </p:sp>
    </p:spTree>
    <p:extLst>
      <p:ext uri="{BB962C8B-B14F-4D97-AF65-F5344CB8AC3E}">
        <p14:creationId xmlns:p14="http://schemas.microsoft.com/office/powerpoint/2010/main" val="3457449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Nedan från webben:</a:t>
            </a:r>
          </a:p>
          <a:p>
            <a:r>
              <a:rPr lang="sv-SE" sz="1200" b="0" i="0" kern="1200" dirty="0">
                <a:solidFill>
                  <a:schemeClr val="tx1"/>
                </a:solidFill>
                <a:effectLst/>
                <a:latin typeface="+mn-lt"/>
                <a:ea typeface="+mn-ea"/>
                <a:cs typeface="+mn-cs"/>
              </a:rPr>
              <a:t>Om du får ändrad bostadskostnad, byter bostad, får en inneboende eller om dina boendeförhållanden ändras på annat sätt.</a:t>
            </a:r>
          </a:p>
          <a:p>
            <a:r>
              <a:rPr lang="sv-SE" sz="1200" b="0" i="0" kern="1200" dirty="0">
                <a:solidFill>
                  <a:schemeClr val="tx1"/>
                </a:solidFill>
                <a:effectLst/>
                <a:latin typeface="+mn-lt"/>
                <a:ea typeface="+mn-ea"/>
                <a:cs typeface="+mn-cs"/>
              </a:rPr>
              <a:t>Om du blir sammanboende, gifter dig, skiljer dig eller flyttar isär.</a:t>
            </a:r>
          </a:p>
          <a:p>
            <a:r>
              <a:rPr lang="sv-SE" sz="1200" b="0" i="0" kern="1200" dirty="0">
                <a:solidFill>
                  <a:schemeClr val="tx1"/>
                </a:solidFill>
                <a:effectLst/>
                <a:latin typeface="+mn-lt"/>
                <a:ea typeface="+mn-ea"/>
                <a:cs typeface="+mn-cs"/>
              </a:rPr>
              <a:t>Om du eller din maka, make, registrerad partner eller sambo får en ökad årsinkomst med 1 000 kronor eller mer jämfört med årsinkomsten i ditt senaste beslut om bostadstillägg. Får du en lägre inkomst anmäler du det också.</a:t>
            </a:r>
          </a:p>
          <a:p>
            <a:r>
              <a:rPr lang="sv-SE" sz="1200" b="0" i="0" kern="1200" dirty="0">
                <a:solidFill>
                  <a:schemeClr val="tx1"/>
                </a:solidFill>
                <a:effectLst/>
                <a:latin typeface="+mn-lt"/>
                <a:ea typeface="+mn-ea"/>
                <a:cs typeface="+mn-cs"/>
              </a:rPr>
              <a:t>Om du har en förmögenhet på mer än 100 000 kronor och förmögenheten har ökat med 5 000 kronor eller mer jämfört med de uppgifter som ligger till grund för ditt senaste beslut om bostadstillägg. För gifta, sambor och registrerad partner gäller för er båda sammanlagt 200 000 kronor respektive 10 000 kronor.</a:t>
            </a:r>
          </a:p>
          <a:p>
            <a:r>
              <a:rPr lang="sv-SE" sz="1200" b="0" i="0" kern="1200" dirty="0">
                <a:solidFill>
                  <a:schemeClr val="tx1"/>
                </a:solidFill>
                <a:effectLst/>
                <a:latin typeface="+mn-lt"/>
                <a:ea typeface="+mn-ea"/>
                <a:cs typeface="+mn-cs"/>
              </a:rPr>
              <a:t>Om du ska bosätta dig i annat land. Du behöver även anmäla om du planerar att regelbundet vara i annat land eller om du tillfälligt ska resa utomlands för en längre tid än sex månader. Om du får äldreförsörjningsstöd behöver du anmäla om du ska vistas utomlands längre tid än 3 månader.</a:t>
            </a:r>
          </a:p>
          <a:p>
            <a:r>
              <a:rPr lang="sv-SE" sz="1200" b="0" i="0" kern="1200" dirty="0">
                <a:solidFill>
                  <a:schemeClr val="tx1"/>
                </a:solidFill>
                <a:effectLst/>
                <a:latin typeface="+mn-lt"/>
                <a:ea typeface="+mn-ea"/>
                <a:cs typeface="+mn-cs"/>
              </a:rPr>
              <a:t>I vissa fall räknas ditt bostadstillägg om automatiskt.</a:t>
            </a:r>
          </a:p>
          <a:p>
            <a:endParaRPr lang="sv-SE" sz="1200" b="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Dessa uppgifter behöver du inte anmäla själv</a:t>
            </a:r>
          </a:p>
          <a:p>
            <a:r>
              <a:rPr lang="sv-SE" sz="1200" b="0" i="0" kern="1200" dirty="0">
                <a:solidFill>
                  <a:schemeClr val="tx1"/>
                </a:solidFill>
                <a:effectLst/>
                <a:latin typeface="+mn-lt"/>
                <a:ea typeface="+mn-ea"/>
                <a:cs typeface="+mn-cs"/>
              </a:rPr>
              <a:t>När utbetalningarna av tjänstepension från AMF, Alecta, KPA Pension, </a:t>
            </a:r>
            <a:r>
              <a:rPr lang="sv-SE" sz="1200" b="0" i="0" kern="1200" dirty="0" err="1">
                <a:solidFill>
                  <a:schemeClr val="tx1"/>
                </a:solidFill>
                <a:effectLst/>
                <a:latin typeface="+mn-lt"/>
                <a:ea typeface="+mn-ea"/>
                <a:cs typeface="+mn-cs"/>
              </a:rPr>
              <a:t>Skandikon</a:t>
            </a:r>
            <a:r>
              <a:rPr lang="sv-SE" sz="1200" b="0" i="0" kern="1200" dirty="0">
                <a:solidFill>
                  <a:schemeClr val="tx1"/>
                </a:solidFill>
                <a:effectLst/>
                <a:latin typeface="+mn-lt"/>
                <a:ea typeface="+mn-ea"/>
                <a:cs typeface="+mn-cs"/>
              </a:rPr>
              <a:t> och SPV ändras vid varje årsskifte. Du får då alltid ett nytt beslut om bostadstillägg från oss med uppgift om den ändrade tjänstepensionen. Beslutet kommer i början av februari. Om du inte fått något beslut trots att din tjänstepension har ändrats behöver du kontakta oss. Anmäl också alltid ändringar som kommer under andra delar av året.</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När din ersättning från Pensionsmyndigheten eller din sjuk- och aktivitetsersättning från Försäkringskassan räknas om vid varje årsskifte. </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Om du har fått en ändrad kapitalinkomst. Vi hämtar uppgifter om din kapitalinkomst från Skatteverket i samband med ditt slutliga beslut om skatt. Du behöver endast anmäla kapitalinkomst om du har begärt omprövning och fått ett ändrat beslut från Skatteverket.</a:t>
            </a:r>
          </a:p>
          <a:p>
            <a:endParaRPr lang="sv-SE" sz="1200" b="0" i="0" kern="1200" dirty="0">
              <a:solidFill>
                <a:schemeClr val="tx1"/>
              </a:solidFill>
              <a:effectLst/>
              <a:latin typeface="+mn-lt"/>
              <a:ea typeface="+mn-ea"/>
              <a:cs typeface="+mn-cs"/>
            </a:endParaRPr>
          </a:p>
          <a:p>
            <a:br>
              <a:rPr lang="sv-SE" dirty="0"/>
            </a:b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17</a:t>
            </a:fld>
            <a:endParaRPr lang="sv-SE"/>
          </a:p>
        </p:txBody>
      </p:sp>
    </p:spTree>
    <p:extLst>
      <p:ext uri="{BB962C8B-B14F-4D97-AF65-F5344CB8AC3E}">
        <p14:creationId xmlns:p14="http://schemas.microsoft.com/office/powerpoint/2010/main" val="77448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Att man inte har rätt till bostadstillägg när man går i pension behöver inte betyda att man inte</a:t>
            </a:r>
            <a:r>
              <a:rPr lang="sv-SE" baseline="0" dirty="0"/>
              <a:t> kan få bostadstillägg i framtiden. När något förändras som har påverkan på de tre ingående delarna i beräkningen: bostadskostnad, inkomster och tillgångar så kan det vara så att man har möjlighet att få bostadstillägg.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Det är färre som kan få bostadstillägg som gift eller sambo då bådas inkomster räknas med. Av de som har bostadstillägg är flest ensamstående, cirka 90 procent. Tänk därför på att bostadstillägg kan vara aktuellt efter separation, om man </a:t>
            </a:r>
            <a:r>
              <a:rPr lang="sv-SE" dirty="0"/>
              <a:t>blir änka eller änkling</a:t>
            </a:r>
            <a:r>
              <a:rPr lang="sv-SE" baseline="0" dirty="0"/>
              <a:t> eller när </a:t>
            </a:r>
            <a:r>
              <a:rPr lang="sv-SE" dirty="0"/>
              <a:t>en av makarna flyttar in på äldreboende.</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18</a:t>
            </a:fld>
            <a:endParaRPr lang="sv-SE"/>
          </a:p>
        </p:txBody>
      </p:sp>
    </p:spTree>
    <p:extLst>
      <p:ext uri="{BB962C8B-B14F-4D97-AF65-F5344CB8AC3E}">
        <p14:creationId xmlns:p14="http://schemas.microsoft.com/office/powerpoint/2010/main" val="1197919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19</a:t>
            </a:fld>
            <a:endParaRPr lang="sv-SE"/>
          </a:p>
        </p:txBody>
      </p:sp>
    </p:spTree>
    <p:extLst>
      <p:ext uri="{BB962C8B-B14F-4D97-AF65-F5344CB8AC3E}">
        <p14:creationId xmlns:p14="http://schemas.microsoft.com/office/powerpoint/2010/main" val="2907285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Idag får ca </a:t>
            </a:r>
            <a:r>
              <a:rPr lang="sv-SE" dirty="0">
                <a:highlight>
                  <a:srgbClr val="FFFF00"/>
                </a:highlight>
              </a:rPr>
              <a:t>296 193 (12 december 2022)</a:t>
            </a:r>
            <a:r>
              <a:rPr lang="sv-SE" dirty="0"/>
              <a:t>pensionärer bostadstillägg. </a:t>
            </a:r>
          </a:p>
          <a:p>
            <a:r>
              <a:rPr lang="sv-SE" dirty="0"/>
              <a:t>Idag får ca 24 196 (22 december 2022) pensionärer ÄFS.</a:t>
            </a:r>
          </a:p>
          <a:p>
            <a:endParaRPr lang="sv-SE" dirty="0"/>
          </a:p>
          <a:p>
            <a:endParaRPr lang="sv-SE" dirty="0"/>
          </a:p>
          <a:p>
            <a:r>
              <a:rPr lang="sv-SE" dirty="0"/>
              <a:t>Pensionsmyndighetens</a:t>
            </a:r>
            <a:r>
              <a:rPr lang="sv-SE" baseline="0" dirty="0"/>
              <a:t> tidigare uppskattningar visar att det kan finnas ytterligare drygt 130 000 pensionärer som skulle kunna få bostadstillägg och/eller äldreförsörjningsstöd men som av olika anledningar inte har ansökt och därmed går miste om pengar de har rätt till. Regeländringar från augusti 2022 innebär att ännu fler kan ha rätt till bostadstillägg.</a:t>
            </a: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3150975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Sammanfattningsvis, genom en preliminärberäkning så kan du se om du bör gå vidare och ansöka om bostadstillägg. </a:t>
            </a:r>
            <a:r>
              <a:rPr lang="sv-SE" baseline="0" dirty="0"/>
              <a:t>Om du inte är bekväm med datorer så får du givetvis hjälp på annat sätt.</a:t>
            </a:r>
          </a:p>
          <a:p>
            <a:pPr marL="0" indent="0">
              <a:buNone/>
            </a:pPr>
            <a:endParaRPr lang="sv-SE" baseline="0" dirty="0"/>
          </a:p>
          <a:p>
            <a:r>
              <a:rPr lang="sv-SE" dirty="0"/>
              <a:t>Och du är förstås välkommen att kontakta Pensionsmyndigheten</a:t>
            </a:r>
            <a:r>
              <a:rPr lang="sv-SE" baseline="0" dirty="0"/>
              <a:t> för alla slags frågor om pension och bostadstillägg.</a:t>
            </a: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20</a:t>
            </a:fld>
            <a:endParaRPr lang="sv-SE"/>
          </a:p>
        </p:txBody>
      </p:sp>
    </p:spTree>
    <p:extLst>
      <p:ext uri="{BB962C8B-B14F-4D97-AF65-F5344CB8AC3E}">
        <p14:creationId xmlns:p14="http://schemas.microsoft.com/office/powerpoint/2010/main" val="1361631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Sprid gärna den här</a:t>
            </a:r>
            <a:r>
              <a:rPr lang="sv-SE" baseline="0" dirty="0"/>
              <a:t> informationen vidare till andra. Stort tack från Pensionsmyndigheten.</a:t>
            </a: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21</a:t>
            </a:fld>
            <a:endParaRPr lang="sv-SE"/>
          </a:p>
        </p:txBody>
      </p:sp>
    </p:spTree>
    <p:extLst>
      <p:ext uri="{BB962C8B-B14F-4D97-AF65-F5344CB8AC3E}">
        <p14:creationId xmlns:p14="http://schemas.microsoft.com/office/powerpoint/2010/main" val="521027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tLang="sv-SE" dirty="0">
                <a:latin typeface="Arial" panose="020B0604020202020204" pitchFamily="34" charset="0"/>
                <a:cs typeface="Arial" panose="020B0604020202020204" pitchFamily="34" charset="0"/>
              </a:rPr>
              <a:t>Lägga till om:</a:t>
            </a:r>
          </a:p>
          <a:p>
            <a:r>
              <a:rPr lang="sv-SE" dirty="0"/>
              <a:t>Ett inkomstprövat tillägg som beror på bostadskostnad, familjesituation, inkomst och tillgångar.</a:t>
            </a:r>
          </a:p>
          <a:p>
            <a:r>
              <a:rPr lang="sv-SE" dirty="0"/>
              <a:t>Bostadstillägg utbetalas i snitt med cirka 3 000 – 4 000 kronor per månad(medelbelopp 3 648 kr, 2022 )</a:t>
            </a:r>
          </a:p>
          <a:p>
            <a:pPr eaLnBrk="1" hangingPunct="1"/>
            <a:endParaRPr lang="sv-SE" altLang="sv-SE" dirty="0">
              <a:latin typeface="Arial" panose="020B0604020202020204" pitchFamily="34" charset="0"/>
              <a:cs typeface="Arial" panose="020B0604020202020204" pitchFamily="34" charset="0"/>
            </a:endParaRPr>
          </a:p>
          <a:p>
            <a:pPr eaLnBrk="1" hangingPunct="1"/>
            <a:r>
              <a:rPr lang="sv-SE" altLang="sv-SE" dirty="0">
                <a:latin typeface="Arial" panose="020B0604020202020204" pitchFamily="34" charset="0"/>
                <a:cs typeface="Arial" panose="020B0604020202020204" pitchFamily="34" charset="0"/>
              </a:rPr>
              <a:t>Info text till bilden:</a:t>
            </a:r>
          </a:p>
          <a:p>
            <a:pPr eaLnBrk="1" hangingPunct="1"/>
            <a:r>
              <a:rPr lang="sv-SE" altLang="sv-SE" dirty="0">
                <a:latin typeface="Arial" panose="020B0604020202020204" pitchFamily="34" charset="0"/>
                <a:cs typeface="Arial" panose="020B0604020202020204" pitchFamily="34" charset="0"/>
              </a:rPr>
              <a:t>Bostadstillägg är ett skattefritt tillägg till den allmänna pensionen. Bostadstillägget är en</a:t>
            </a:r>
            <a:r>
              <a:rPr lang="sv-SE" altLang="sv-SE" baseline="0" dirty="0">
                <a:latin typeface="Arial" panose="020B0604020202020204" pitchFamily="34" charset="0"/>
                <a:cs typeface="Arial" panose="020B0604020202020204" pitchFamily="34" charset="0"/>
              </a:rPr>
              <a:t> del av grundskyddet precis som garantipension.</a:t>
            </a:r>
            <a:endParaRPr lang="sv-SE" altLang="sv-SE" dirty="0">
              <a:latin typeface="Arial" panose="020B0604020202020204" pitchFamily="34" charset="0"/>
              <a:cs typeface="Arial" panose="020B0604020202020204" pitchFamily="34" charset="0"/>
            </a:endParaRPr>
          </a:p>
          <a:p>
            <a:pPr eaLnBrk="1" hangingPunct="1"/>
            <a:endParaRPr lang="sv-SE" altLang="sv-SE" b="1"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sz="1200" b="0" dirty="0">
                <a:latin typeface="Arial" panose="020B0604020202020204" pitchFamily="34" charset="0"/>
                <a:cs typeface="Arial" panose="020B0604020202020204" pitchFamily="34" charset="0"/>
              </a:rPr>
              <a:t>Det</a:t>
            </a:r>
            <a:r>
              <a:rPr lang="sv-SE" altLang="sv-SE" sz="1200" b="0" baseline="0" dirty="0">
                <a:latin typeface="Arial" panose="020B0604020202020204" pitchFamily="34" charset="0"/>
                <a:cs typeface="Arial" panose="020B0604020202020204" pitchFamily="34" charset="0"/>
              </a:rPr>
              <a:t> som avgör om du har rätt till bostadstillägg är din familjesituation och kombinationen mellan din bostadskostnad, din inkomst och eventuella tillgångar. Om du lever tillsammans med någon som gift eller sambo är det era gemensamma inkomster och tillgångar som tas med i beräkningen.</a:t>
            </a:r>
          </a:p>
        </p:txBody>
      </p:sp>
      <p:sp>
        <p:nvSpPr>
          <p:cNvPr id="4" name="Platshållare för bildnummer 3"/>
          <p:cNvSpPr>
            <a:spLocks noGrp="1"/>
          </p:cNvSpPr>
          <p:nvPr>
            <p:ph type="sldNum" sz="quarter" idx="5"/>
          </p:nvPr>
        </p:nvSpPr>
        <p:spPr/>
        <p:txBody>
          <a:bodyPr/>
          <a:lstStyle/>
          <a:p>
            <a:fld id="{D0B863A3-F6DA-432C-A68C-0B1EB56ED58E}" type="slidenum">
              <a:rPr lang="sv-SE" smtClean="0"/>
              <a:t>3</a:t>
            </a:fld>
            <a:endParaRPr lang="sv-SE"/>
          </a:p>
        </p:txBody>
      </p:sp>
    </p:spTree>
    <p:extLst>
      <p:ext uri="{BB962C8B-B14F-4D97-AF65-F5344CB8AC3E}">
        <p14:creationId xmlns:p14="http://schemas.microsoft.com/office/powerpoint/2010/main" val="2012968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Du ansöker om äldreförsörjningsstöd på samma ansökan som för bostadstillägg. Du ansöker alltså om båda förmånerna samtidigt. Äldreförsörjningsstöd beviljas för en period av högst tolv månader i taget. Sedan måste du lämna in en ny ansökan.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u="none"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a:t>
            </a:fld>
            <a:endParaRPr lang="sv-SE"/>
          </a:p>
        </p:txBody>
      </p:sp>
    </p:spTree>
    <p:extLst>
      <p:ext uri="{BB962C8B-B14F-4D97-AF65-F5344CB8AC3E}">
        <p14:creationId xmlns:p14="http://schemas.microsoft.com/office/powerpoint/2010/main" val="2858336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80000"/>
              </a:lnSpc>
              <a:spcBef>
                <a:spcPct val="30000"/>
              </a:spcBef>
              <a:spcAft>
                <a:spcPct val="0"/>
              </a:spcAft>
              <a:buClrTx/>
              <a:buSzTx/>
              <a:buFontTx/>
              <a:buNone/>
              <a:tabLst/>
              <a:defRPr/>
            </a:pPr>
            <a:r>
              <a:rPr lang="sv-SE" dirty="0"/>
              <a:t>Du kan ansöka om du bor i Sverige, är över</a:t>
            </a:r>
            <a:r>
              <a:rPr lang="sv-SE" dirty="0">
                <a:highlight>
                  <a:srgbClr val="FFFF00"/>
                </a:highlight>
              </a:rPr>
              <a:t> 65 </a:t>
            </a:r>
            <a:r>
              <a:rPr lang="sv-SE" dirty="0"/>
              <a:t>år och tar ut hela din allmänna pension. Om du är född 1958 eller 1959 behöver du vara minst 66 år. Är du född senare kommer andra åldrar att gälla för dig. </a:t>
            </a:r>
          </a:p>
          <a:p>
            <a:pPr marL="0" marR="0" lvl="0" indent="0" algn="l" defTabSz="914400" rtl="0" eaLnBrk="1" fontAlgn="base" latinLnBrk="0" hangingPunct="1">
              <a:lnSpc>
                <a:spcPct val="80000"/>
              </a:lnSpc>
              <a:spcBef>
                <a:spcPct val="30000"/>
              </a:spcBef>
              <a:spcAft>
                <a:spcPct val="0"/>
              </a:spcAft>
              <a:buClrTx/>
              <a:buSzTx/>
              <a:buFontTx/>
              <a:buNone/>
              <a:tabLst/>
              <a:defRPr/>
            </a:pPr>
            <a:endParaRPr lang="sv-SE" dirty="0"/>
          </a:p>
          <a:p>
            <a:pPr marL="0" marR="0" lvl="0" indent="0" algn="l" defTabSz="914400" rtl="0" eaLnBrk="1" fontAlgn="base" latinLnBrk="0" hangingPunct="1">
              <a:lnSpc>
                <a:spcPct val="80000"/>
              </a:lnSpc>
              <a:spcBef>
                <a:spcPct val="30000"/>
              </a:spcBef>
              <a:spcAft>
                <a:spcPct val="0"/>
              </a:spcAft>
              <a:buClrTx/>
              <a:buSzTx/>
              <a:buFontTx/>
              <a:buNone/>
              <a:tabLst/>
              <a:defRPr/>
            </a:pPr>
            <a:r>
              <a:rPr lang="sv-SE" dirty="0"/>
              <a:t>Du ansöker för din permanentbostad, alltså den bostad som du bor i.</a:t>
            </a:r>
          </a:p>
          <a:p>
            <a:pPr eaLnBrk="1" hangingPunct="1">
              <a:lnSpc>
                <a:spcPct val="80000"/>
              </a:lnSpc>
            </a:pPr>
            <a:endParaRPr lang="sv-SE" altLang="sv-SE" sz="1200" b="0" baseline="0" dirty="0">
              <a:latin typeface="Arial" panose="020B0604020202020204" pitchFamily="34" charset="0"/>
              <a:cs typeface="Arial" panose="020B0604020202020204" pitchFamily="34" charset="0"/>
            </a:endParaRPr>
          </a:p>
          <a:p>
            <a:pPr eaLnBrk="1" hangingPunct="1"/>
            <a:r>
              <a:rPr lang="sv-SE" altLang="sv-SE" dirty="0">
                <a:latin typeface="Arial" panose="020B0604020202020204" pitchFamily="34" charset="0"/>
                <a:cs typeface="Arial" panose="020B0604020202020204" pitchFamily="34" charset="0"/>
              </a:rPr>
              <a:t>Är du gift, sambo, registrerad partner ansöker ni gemensamt om</a:t>
            </a:r>
            <a:r>
              <a:rPr lang="sv-SE" altLang="sv-SE" baseline="0" dirty="0">
                <a:latin typeface="Arial" panose="020B0604020202020204" pitchFamily="34" charset="0"/>
                <a:cs typeface="Arial" panose="020B0604020202020204" pitchFamily="34" charset="0"/>
              </a:rPr>
              <a:t> </a:t>
            </a:r>
            <a:r>
              <a:rPr lang="sv-SE" altLang="sv-SE" dirty="0">
                <a:latin typeface="Arial" panose="020B0604020202020204" pitchFamily="34" charset="0"/>
                <a:cs typeface="Arial" panose="020B0604020202020204" pitchFamily="34" charset="0"/>
              </a:rPr>
              <a:t>bostadstillägg. I de fall man lever isär, till exempel om en av makarna bor på äldreboende, söker makarna var och en för sig för den bostad som de bor i.</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5</a:t>
            </a:fld>
            <a:endParaRPr lang="sv-SE"/>
          </a:p>
        </p:txBody>
      </p:sp>
    </p:spTree>
    <p:extLst>
      <p:ext uri="{BB962C8B-B14F-4D97-AF65-F5344CB8AC3E}">
        <p14:creationId xmlns:p14="http://schemas.microsoft.com/office/powerpoint/2010/main" val="3326885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SzPct val="150000"/>
              <a:tabLst>
                <a:tab pos="360363" algn="l"/>
              </a:tabLst>
            </a:pPr>
            <a:r>
              <a:rPr lang="sv-SE" dirty="0"/>
              <a:t>Din bostadskostnad, familjesituation och din totala ekonomi påverkar om du kan få bostadstillägg och hur mycket du då kan få. </a:t>
            </a:r>
          </a:p>
          <a:p>
            <a:pPr>
              <a:buSzPct val="150000"/>
              <a:tabLst>
                <a:tab pos="360363" algn="l"/>
              </a:tabLst>
            </a:pPr>
            <a:endParaRPr lang="sv-SE" dirty="0"/>
          </a:p>
          <a:p>
            <a:pPr marL="0" marR="0" lvl="0" indent="0" algn="l" defTabSz="914400" rtl="0" eaLnBrk="1" fontAlgn="auto" latinLnBrk="0" hangingPunct="1">
              <a:lnSpc>
                <a:spcPct val="100000"/>
              </a:lnSpc>
              <a:spcBef>
                <a:spcPts val="0"/>
              </a:spcBef>
              <a:spcAft>
                <a:spcPts val="0"/>
              </a:spcAft>
              <a:buClrTx/>
              <a:buSzPct val="150000"/>
              <a:buFontTx/>
              <a:buNone/>
              <a:tabLst>
                <a:tab pos="360363" algn="l"/>
              </a:tabLst>
              <a:defRPr/>
            </a:pPr>
            <a:r>
              <a:rPr lang="sv-SE" dirty="0"/>
              <a:t>De flesta som får bostadstillägg är ensamstående, men även du som är gift eller sambo kan ha möjlighet att få bostadstillägg.</a:t>
            </a:r>
          </a:p>
          <a:p>
            <a:pPr>
              <a:buSzPct val="150000"/>
              <a:tabLst>
                <a:tab pos="360363" algn="l"/>
              </a:tabLst>
            </a:pPr>
            <a:endParaRPr lang="sv-SE" dirty="0"/>
          </a:p>
          <a:p>
            <a:pPr>
              <a:buSzPct val="150000"/>
              <a:tabLst>
                <a:tab pos="360363" algn="l"/>
              </a:tabLst>
            </a:pPr>
            <a:r>
              <a:rPr lang="sv-SE" dirty="0"/>
              <a:t>Bostadstillägg kan betalas ut från 1 krona upp till 7 290 kronor per månad för dig som är ensamstående.  </a:t>
            </a:r>
          </a:p>
          <a:p>
            <a:pPr>
              <a:buSzPct val="150000"/>
              <a:tabLst>
                <a:tab pos="360363" algn="l"/>
              </a:tabLst>
            </a:pPr>
            <a:endParaRPr lang="sv-SE" dirty="0"/>
          </a:p>
          <a:p>
            <a:pPr>
              <a:buSzPct val="150000"/>
              <a:tabLst>
                <a:tab pos="360363" algn="l"/>
              </a:tabLst>
            </a:pPr>
            <a:r>
              <a:rPr lang="sv-SE" dirty="0"/>
              <a:t>Som gift eller sambo kan du som mest få 3 645 kronor per månad.</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6</a:t>
            </a:fld>
            <a:endParaRPr lang="sv-SE"/>
          </a:p>
        </p:txBody>
      </p:sp>
    </p:spTree>
    <p:extLst>
      <p:ext uri="{BB962C8B-B14F-4D97-AF65-F5344CB8AC3E}">
        <p14:creationId xmlns:p14="http://schemas.microsoft.com/office/powerpoint/2010/main" val="2856633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Oavsett vilken boendeform du har kan du ha rätt till bostadstillägg. Boendekostnad upp till 7500 kr per månad påverkar bostadstilläggets storlek. Om du har en högre boendekostnad så påverkar inte den del som överstiger 7500 kr per månad bostadstilläggets storlek.</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a:p>
        </p:txBody>
      </p:sp>
    </p:spTree>
    <p:extLst>
      <p:ext uri="{BB962C8B-B14F-4D97-AF65-F5344CB8AC3E}">
        <p14:creationId xmlns:p14="http://schemas.microsoft.com/office/powerpoint/2010/main" val="920765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du bor tillsammans med andra påverkar det bostadstilläggets storlek. Om du bor tillsammans med maka/make/sambo eller registrerad partner så ska ni komma in med en gemensam ansökan. Era gemensamma inkomster och förmögenheter påverkar då bostadstilläggets storlek.</a:t>
            </a:r>
          </a:p>
          <a:p>
            <a:endParaRPr lang="sv-SE" dirty="0"/>
          </a:p>
          <a:p>
            <a:r>
              <a:rPr lang="sv-SE" dirty="0"/>
              <a:t>Bor du tillsammans med andra, exempelvis ett vuxet barn, så ansöker du individuellt men i beräkningen av bostadstilläggets storlek så kommer den totala bostadskostnaden för bostaden fördelas lika mellan er som bor i bostaden.</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2031783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dirty="0"/>
              <a:t>Inkomster</a:t>
            </a:r>
          </a:p>
          <a:p>
            <a:pPr marL="0" indent="0">
              <a:buFont typeface="Arial" panose="020B0604020202020204" pitchFamily="34" charset="0"/>
              <a:buNone/>
            </a:pPr>
            <a:r>
              <a:rPr lang="sv-SE" dirty="0">
                <a:solidFill>
                  <a:schemeClr val="tx1"/>
                </a:solidFill>
              </a:rPr>
              <a:t>Pensions utbetalning </a:t>
            </a:r>
            <a:r>
              <a:rPr lang="sv-SE" i="1" dirty="0">
                <a:solidFill>
                  <a:schemeClr val="tx1"/>
                </a:solidFill>
              </a:rPr>
              <a:t>Allmän- pension</a:t>
            </a:r>
          </a:p>
          <a:p>
            <a:pPr marL="171450" indent="-171450">
              <a:buFont typeface="Arial" panose="020B0604020202020204" pitchFamily="34" charset="0"/>
              <a:buChar char="•"/>
            </a:pPr>
            <a:r>
              <a:rPr lang="sv-SE" dirty="0">
                <a:solidFill>
                  <a:schemeClr val="tx1"/>
                </a:solidFill>
              </a:rPr>
              <a:t>Pensions utbetalning </a:t>
            </a:r>
            <a:r>
              <a:rPr lang="sv-SE" i="1" dirty="0">
                <a:solidFill>
                  <a:schemeClr val="tx1"/>
                </a:solidFill>
              </a:rPr>
              <a:t>Tjänste- pension</a:t>
            </a:r>
          </a:p>
          <a:p>
            <a:pPr marL="171450" indent="-171450">
              <a:buFont typeface="Arial" panose="020B0604020202020204" pitchFamily="34" charset="0"/>
              <a:buChar char="•"/>
            </a:pPr>
            <a:r>
              <a:rPr lang="sv-SE" dirty="0">
                <a:solidFill>
                  <a:schemeClr val="tx1"/>
                </a:solidFill>
              </a:rPr>
              <a:t>Pensions utbetalning </a:t>
            </a:r>
            <a:r>
              <a:rPr lang="sv-SE" i="1" dirty="0">
                <a:solidFill>
                  <a:schemeClr val="tx1"/>
                </a:solidFill>
              </a:rPr>
              <a:t>Privat-pension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solidFill>
                  <a:schemeClr val="tx1"/>
                </a:solidFill>
              </a:rPr>
              <a:t>Pension från annat land</a:t>
            </a:r>
          </a:p>
          <a:p>
            <a:pPr marL="171450" indent="-171450">
              <a:buFont typeface="Arial" panose="020B0604020202020204" pitchFamily="34" charset="0"/>
              <a:buChar char="•"/>
            </a:pPr>
            <a:r>
              <a:rPr lang="sv-SE" i="0" dirty="0">
                <a:solidFill>
                  <a:schemeClr val="tx1"/>
                </a:solidFill>
              </a:rPr>
              <a:t>Lön och andra inkomster( exempelvis: inkomst av anställning, inkomst av näringsverksamhet)</a:t>
            </a:r>
          </a:p>
          <a:p>
            <a:pPr marL="0" indent="0">
              <a:buFont typeface="Arial" panose="020B0604020202020204" pitchFamily="34" charset="0"/>
              <a:buNone/>
            </a:pPr>
            <a:endParaRPr lang="sv-SE" dirty="0"/>
          </a:p>
          <a:p>
            <a:r>
              <a:rPr lang="sv-SE" dirty="0"/>
              <a:t>Tillgångar</a:t>
            </a:r>
          </a:p>
          <a:p>
            <a:pPr marL="171450" indent="-171450">
              <a:buFont typeface="Arial" panose="020B0604020202020204" pitchFamily="34" charset="0"/>
              <a:buChar char="•"/>
            </a:pPr>
            <a:r>
              <a:rPr lang="sv-SE" dirty="0"/>
              <a:t>Pengar på banken</a:t>
            </a:r>
          </a:p>
          <a:p>
            <a:pPr marL="171450" indent="-171450">
              <a:buFont typeface="Arial" panose="020B0604020202020204" pitchFamily="34" charset="0"/>
              <a:buChar char="•"/>
            </a:pPr>
            <a:r>
              <a:rPr lang="sv-SE" dirty="0"/>
              <a:t>Värdepapper(fonder, aktier, ISK)</a:t>
            </a:r>
          </a:p>
          <a:p>
            <a:pPr marL="171450" indent="-171450">
              <a:buFont typeface="Arial" panose="020B0604020202020204" pitchFamily="34" charset="0"/>
              <a:buChar char="•"/>
            </a:pPr>
            <a:r>
              <a:rPr lang="sv-SE" dirty="0"/>
              <a:t>Fritidshus eller annan bostad du äger utöver din permanentbostad</a:t>
            </a:r>
          </a:p>
          <a:p>
            <a:pPr marL="171450" indent="-171450">
              <a:buFont typeface="Arial" panose="020B0604020202020204" pitchFamily="34" charset="0"/>
              <a:buChar char="•"/>
            </a:pPr>
            <a:r>
              <a:rPr lang="sv-SE" dirty="0"/>
              <a:t>Kontanter</a:t>
            </a:r>
          </a:p>
          <a:p>
            <a:pPr marL="0" indent="0">
              <a:buFont typeface="Arial" panose="020B0604020202020204" pitchFamily="34" charset="0"/>
              <a:buNone/>
            </a:pPr>
            <a:endParaRPr lang="sv-SE" i="1" dirty="0">
              <a:solidFill>
                <a:schemeClr val="tx1"/>
              </a:solidFill>
            </a:endParaRPr>
          </a:p>
          <a:p>
            <a:pPr marL="0" indent="0">
              <a:buFont typeface="Arial" panose="020B0604020202020204" pitchFamily="34" charset="0"/>
              <a:buNone/>
            </a:pPr>
            <a:r>
              <a:rPr lang="sv-SE" dirty="0"/>
              <a:t>Skulder</a:t>
            </a:r>
          </a:p>
          <a:p>
            <a:pPr marL="171450" indent="-171450">
              <a:buFont typeface="Arial" panose="020B0604020202020204" pitchFamily="34" charset="0"/>
              <a:buChar char="•"/>
            </a:pPr>
            <a:r>
              <a:rPr lang="sv-SE" dirty="0"/>
              <a:t>Lån</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a:p>
        </p:txBody>
      </p:sp>
    </p:spTree>
    <p:extLst>
      <p:ext uri="{BB962C8B-B14F-4D97-AF65-F5344CB8AC3E}">
        <p14:creationId xmlns:p14="http://schemas.microsoft.com/office/powerpoint/2010/main" val="918768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örstasida">
    <p:bg bwMode="invGray">
      <p:bgPr>
        <a:solidFill>
          <a:schemeClr val="accent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C3C51B7E-A69A-4977-B011-7DE53316E8E9}"/>
              </a:ext>
            </a:extLst>
          </p:cNvPr>
          <p:cNvPicPr>
            <a:picLocks noChangeAspect="1"/>
          </p:cNvPicPr>
          <p:nvPr userDrawn="1"/>
        </p:nvPicPr>
        <p:blipFill>
          <a:blip r:embed="rId2"/>
          <a:stretch>
            <a:fillRect/>
          </a:stretch>
        </p:blipFill>
        <p:spPr>
          <a:xfrm>
            <a:off x="2923624" y="1831277"/>
            <a:ext cx="6344752" cy="2983898"/>
          </a:xfrm>
          <a:prstGeom prst="rect">
            <a:avLst/>
          </a:prstGeom>
        </p:spPr>
      </p:pic>
    </p:spTree>
    <p:extLst>
      <p:ext uri="{BB962C8B-B14F-4D97-AF65-F5344CB8AC3E}">
        <p14:creationId xmlns:p14="http://schemas.microsoft.com/office/powerpoint/2010/main" val="145325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med 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A9DDED-84FA-49AE-B165-FBAA7019E998}"/>
              </a:ext>
            </a:extLst>
          </p:cNvPr>
          <p:cNvSpPr>
            <a:spLocks noGrp="1"/>
          </p:cNvSpPr>
          <p:nvPr>
            <p:ph type="title"/>
          </p:nvPr>
        </p:nvSpPr>
        <p:spPr/>
        <p:txBody>
          <a:bodyPr/>
          <a:lstStyle/>
          <a:p>
            <a:r>
              <a:rPr lang="sv-SE"/>
              <a:t>Klicka här för att ändra mall för rubrikformat</a:t>
            </a:r>
          </a:p>
        </p:txBody>
      </p:sp>
      <p:sp>
        <p:nvSpPr>
          <p:cNvPr id="8" name="Platshållare för text 7">
            <a:extLst>
              <a:ext uri="{FF2B5EF4-FFF2-40B4-BE49-F238E27FC236}">
                <a16:creationId xmlns:a16="http://schemas.microsoft.com/office/drawing/2014/main" id="{1DD24D5C-C726-4F64-8181-4D412AFBDF94}"/>
              </a:ext>
            </a:extLst>
          </p:cNvPr>
          <p:cNvSpPr>
            <a:spLocks noGrp="1"/>
          </p:cNvSpPr>
          <p:nvPr>
            <p:ph type="body" sz="quarter" idx="13"/>
          </p:nvPr>
        </p:nvSpPr>
        <p:spPr>
          <a:xfrm>
            <a:off x="785814" y="1463502"/>
            <a:ext cx="8910636" cy="424815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B6743C9A-9B87-4C04-B527-8A846891E45E}"/>
              </a:ext>
            </a:extLst>
          </p:cNvPr>
          <p:cNvSpPr>
            <a:spLocks noGrp="1"/>
          </p:cNvSpPr>
          <p:nvPr>
            <p:ph type="dt" sz="half" idx="10"/>
          </p:nvPr>
        </p:nvSpPr>
        <p:spPr>
          <a:xfrm>
            <a:off x="2685796" y="6334671"/>
            <a:ext cx="1022437" cy="253636"/>
          </a:xfrm>
        </p:spPr>
        <p:txBody>
          <a:bodyPr/>
          <a:lstStyle/>
          <a:p>
            <a:r>
              <a:rPr lang="sv-SE"/>
              <a:t>20xx-xx-xx</a:t>
            </a:r>
            <a:endParaRPr lang="sv-SE" dirty="0"/>
          </a:p>
        </p:txBody>
      </p:sp>
      <p:sp>
        <p:nvSpPr>
          <p:cNvPr id="4" name="Platshållare för sidfot 3">
            <a:extLst>
              <a:ext uri="{FF2B5EF4-FFF2-40B4-BE49-F238E27FC236}">
                <a16:creationId xmlns:a16="http://schemas.microsoft.com/office/drawing/2014/main" id="{DE9220B0-514A-4780-9333-DC42852E0C77}"/>
              </a:ext>
            </a:extLst>
          </p:cNvPr>
          <p:cNvSpPr>
            <a:spLocks noGrp="1"/>
          </p:cNvSpPr>
          <p:nvPr>
            <p:ph type="ftr" sz="quarter" idx="11"/>
          </p:nvPr>
        </p:nvSpPr>
        <p:spPr>
          <a:xfrm>
            <a:off x="4178777" y="6334671"/>
            <a:ext cx="4114800" cy="253636"/>
          </a:xfrm>
        </p:spPr>
        <p:txBody>
          <a:bodyPr/>
          <a:lstStyle/>
          <a:p>
            <a:r>
              <a:rPr lang="sv-SE"/>
              <a:t>Sidfot om man väljer att infoga en sådan i sin presentation</a:t>
            </a:r>
            <a:endParaRPr lang="sv-SE" dirty="0"/>
          </a:p>
        </p:txBody>
      </p:sp>
      <p:sp>
        <p:nvSpPr>
          <p:cNvPr id="5" name="Platshållare för bildnummer 4">
            <a:extLst>
              <a:ext uri="{FF2B5EF4-FFF2-40B4-BE49-F238E27FC236}">
                <a16:creationId xmlns:a16="http://schemas.microsoft.com/office/drawing/2014/main" id="{5CD76230-C181-4444-A530-C171CFBCECAA}"/>
              </a:ext>
            </a:extLst>
          </p:cNvPr>
          <p:cNvSpPr>
            <a:spLocks noGrp="1"/>
          </p:cNvSpPr>
          <p:nvPr>
            <p:ph type="sldNum" sz="quarter" idx="12"/>
          </p:nvPr>
        </p:nvSpPr>
        <p:spPr>
          <a:xfrm>
            <a:off x="8764121" y="6334671"/>
            <a:ext cx="752786" cy="253636"/>
          </a:xfrm>
        </p:spPr>
        <p:txBody>
          <a:bodyPr/>
          <a:lstStyle/>
          <a:p>
            <a:fld id="{D4F2D9EE-6B8C-483D-9859-9311F6459255}" type="slidenum">
              <a:rPr lang="sv-SE" smtClean="0"/>
              <a:pPr/>
              <a:t>‹#›</a:t>
            </a:fld>
            <a:endParaRPr lang="sv-SE"/>
          </a:p>
        </p:txBody>
      </p:sp>
    </p:spTree>
    <p:extLst>
      <p:ext uri="{BB962C8B-B14F-4D97-AF65-F5344CB8AC3E}">
        <p14:creationId xmlns:p14="http://schemas.microsoft.com/office/powerpoint/2010/main" val="507072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avgränsare">
    <p:bg bwMode="invGray">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CF357A-5E06-4259-93BF-B552660D5EE3}"/>
              </a:ext>
            </a:extLst>
          </p:cNvPr>
          <p:cNvSpPr>
            <a:spLocks noGrp="1"/>
          </p:cNvSpPr>
          <p:nvPr>
            <p:ph type="title"/>
          </p:nvPr>
        </p:nvSpPr>
        <p:spPr>
          <a:xfrm>
            <a:off x="785813" y="3072951"/>
            <a:ext cx="10620375" cy="712098"/>
          </a:xfrm>
        </p:spPr>
        <p:txBody>
          <a:bodyPr/>
          <a:lstStyle>
            <a:lvl1pPr algn="ctr">
              <a:defRPr sz="4400">
                <a:solidFill>
                  <a:schemeClr val="bg1"/>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331236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punktlista med tvåspalt">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29E1B5AE-1DB5-4402-A704-9EDD9603B5C8}"/>
              </a:ext>
            </a:extLst>
          </p:cNvPr>
          <p:cNvSpPr>
            <a:spLocks noGrp="1"/>
          </p:cNvSpPr>
          <p:nvPr>
            <p:ph type="body" sz="quarter" idx="13"/>
          </p:nvPr>
        </p:nvSpPr>
        <p:spPr>
          <a:xfrm>
            <a:off x="785813" y="1463502"/>
            <a:ext cx="5190114" cy="423403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text 10">
            <a:extLst>
              <a:ext uri="{FF2B5EF4-FFF2-40B4-BE49-F238E27FC236}">
                <a16:creationId xmlns:a16="http://schemas.microsoft.com/office/drawing/2014/main" id="{C99A4D09-23FE-4A74-9D42-DFADF1D2AAFC}"/>
              </a:ext>
            </a:extLst>
          </p:cNvPr>
          <p:cNvSpPr>
            <a:spLocks noGrp="1"/>
          </p:cNvSpPr>
          <p:nvPr>
            <p:ph type="body" sz="quarter" idx="14"/>
          </p:nvPr>
        </p:nvSpPr>
        <p:spPr>
          <a:xfrm>
            <a:off x="6216074" y="1463502"/>
            <a:ext cx="5190114" cy="423403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646FFBBE-FDF9-4B87-9762-AC4D4B4AE130}"/>
              </a:ext>
            </a:extLst>
          </p:cNvPr>
          <p:cNvSpPr>
            <a:spLocks noGrp="1"/>
          </p:cNvSpPr>
          <p:nvPr>
            <p:ph type="dt" sz="half" idx="10"/>
          </p:nvPr>
        </p:nvSpPr>
        <p:spPr/>
        <p:txBody>
          <a:bodyPr/>
          <a:lstStyle/>
          <a:p>
            <a:r>
              <a:rPr lang="sv-SE"/>
              <a:t>20xx-xx-xx</a:t>
            </a:r>
          </a:p>
        </p:txBody>
      </p:sp>
      <p:sp>
        <p:nvSpPr>
          <p:cNvPr id="4" name="Platshållare för sidfot 3">
            <a:extLst>
              <a:ext uri="{FF2B5EF4-FFF2-40B4-BE49-F238E27FC236}">
                <a16:creationId xmlns:a16="http://schemas.microsoft.com/office/drawing/2014/main" id="{A99FBE6C-3C8B-4808-ACD4-303EDEE980D7}"/>
              </a:ext>
            </a:extLst>
          </p:cNvPr>
          <p:cNvSpPr>
            <a:spLocks noGrp="1"/>
          </p:cNvSpPr>
          <p:nvPr>
            <p:ph type="ftr" sz="quarter" idx="11"/>
          </p:nvPr>
        </p:nvSpPr>
        <p:spPr/>
        <p:txBody>
          <a:bodyPr/>
          <a:lstStyle/>
          <a:p>
            <a:r>
              <a:rPr lang="sv-SE"/>
              <a:t>Sidfot om man väljer att infoga en sådan i sin presentation</a:t>
            </a:r>
            <a:endParaRPr lang="sv-SE" dirty="0"/>
          </a:p>
        </p:txBody>
      </p:sp>
      <p:sp>
        <p:nvSpPr>
          <p:cNvPr id="5" name="Platshållare för bildnummer 4">
            <a:extLst>
              <a:ext uri="{FF2B5EF4-FFF2-40B4-BE49-F238E27FC236}">
                <a16:creationId xmlns:a16="http://schemas.microsoft.com/office/drawing/2014/main" id="{96BFDCB4-74B3-44AC-89B2-046B8E4B78E5}"/>
              </a:ext>
            </a:extLst>
          </p:cNvPr>
          <p:cNvSpPr>
            <a:spLocks noGrp="1"/>
          </p:cNvSpPr>
          <p:nvPr>
            <p:ph type="sldNum" sz="quarter" idx="12"/>
          </p:nvPr>
        </p:nvSpPr>
        <p:spPr/>
        <p:txBody>
          <a:bodyPr/>
          <a:lstStyle/>
          <a:p>
            <a:fld id="{D4F2D9EE-6B8C-483D-9859-9311F6459255}" type="slidenum">
              <a:rPr lang="sv-SE" smtClean="0"/>
              <a:pPr/>
              <a:t>‹#›</a:t>
            </a:fld>
            <a:endParaRPr lang="sv-SE"/>
          </a:p>
        </p:txBody>
      </p:sp>
      <p:sp>
        <p:nvSpPr>
          <p:cNvPr id="6" name="Rubrik 5">
            <a:extLst>
              <a:ext uri="{FF2B5EF4-FFF2-40B4-BE49-F238E27FC236}">
                <a16:creationId xmlns:a16="http://schemas.microsoft.com/office/drawing/2014/main" id="{4767D498-7A52-4858-ABDA-0ECF75BF98C5}"/>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54581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834A179F-3E6C-47DF-A628-69A51F980E58}"/>
              </a:ext>
            </a:extLst>
          </p:cNvPr>
          <p:cNvSpPr>
            <a:spLocks noGrp="1"/>
          </p:cNvSpPr>
          <p:nvPr>
            <p:ph type="pic" sz="quarter" idx="10"/>
          </p:nvPr>
        </p:nvSpPr>
        <p:spPr>
          <a:xfrm>
            <a:off x="0" y="0"/>
            <a:ext cx="12192000" cy="6858000"/>
          </a:xfrm>
          <a:solidFill>
            <a:schemeClr val="bg1">
              <a:lumMod val="95000"/>
            </a:schemeClr>
          </a:solidFill>
        </p:spPr>
        <p:txBody>
          <a:bodyPr lIns="0" tIns="2376000" anchor="t" anchorCtr="1"/>
          <a:lstStyle>
            <a:lvl1pPr marL="0" indent="0">
              <a:buNone/>
              <a:defRPr/>
            </a:lvl1pPr>
          </a:lstStyle>
          <a:p>
            <a:r>
              <a:rPr lang="sv-SE"/>
              <a:t>Klicka på ikonen för att lägga till en bild</a:t>
            </a:r>
          </a:p>
        </p:txBody>
      </p:sp>
    </p:spTree>
    <p:extLst>
      <p:ext uri="{BB962C8B-B14F-4D97-AF65-F5344CB8AC3E}">
        <p14:creationId xmlns:p14="http://schemas.microsoft.com/office/powerpoint/2010/main" val="383694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xt med bi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553B8A4E-F935-4BB8-A64F-F3066F011AD2}"/>
              </a:ext>
            </a:extLst>
          </p:cNvPr>
          <p:cNvSpPr>
            <a:spLocks noGrp="1"/>
          </p:cNvSpPr>
          <p:nvPr>
            <p:ph type="body" sz="quarter" idx="12"/>
          </p:nvPr>
        </p:nvSpPr>
        <p:spPr>
          <a:xfrm>
            <a:off x="785813" y="1463502"/>
            <a:ext cx="5190114" cy="423403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9" name="Platshållare för bild 8">
            <a:extLst>
              <a:ext uri="{FF2B5EF4-FFF2-40B4-BE49-F238E27FC236}">
                <a16:creationId xmlns:a16="http://schemas.microsoft.com/office/drawing/2014/main" id="{2D8E5086-C253-44E0-BA04-B808A7306F43}"/>
              </a:ext>
            </a:extLst>
          </p:cNvPr>
          <p:cNvSpPr>
            <a:spLocks noGrp="1"/>
          </p:cNvSpPr>
          <p:nvPr>
            <p:ph type="pic" sz="quarter" idx="11"/>
          </p:nvPr>
        </p:nvSpPr>
        <p:spPr>
          <a:xfrm>
            <a:off x="6096000" y="0"/>
            <a:ext cx="6096000" cy="6858000"/>
          </a:xfrm>
          <a:solidFill>
            <a:schemeClr val="bg1">
              <a:lumMod val="95000"/>
            </a:schemeClr>
          </a:solidFill>
        </p:spPr>
        <p:txBody>
          <a:bodyPr vert="horz" lIns="0" tIns="2376000" rIns="0" bIns="0" rtlCol="0" anchor="t" anchorCtr="1">
            <a:normAutofit/>
          </a:bodyPr>
          <a:lstStyle>
            <a:lvl1pPr marL="0" indent="0">
              <a:buNone/>
              <a:defRPr lang="sv-SE"/>
            </a:lvl1pPr>
          </a:lstStyle>
          <a:p>
            <a:pPr marL="228600" lvl="0" indent="-228600"/>
            <a:r>
              <a:rPr lang="sv-SE"/>
              <a:t>Klicka på ikonen för att lägga till en bild</a:t>
            </a:r>
          </a:p>
        </p:txBody>
      </p:sp>
      <p:sp>
        <p:nvSpPr>
          <p:cNvPr id="2" name="Rubrik 1">
            <a:extLst>
              <a:ext uri="{FF2B5EF4-FFF2-40B4-BE49-F238E27FC236}">
                <a16:creationId xmlns:a16="http://schemas.microsoft.com/office/drawing/2014/main" id="{15213A28-80EA-42A1-B5EE-9673DFE1B4D4}"/>
              </a:ext>
            </a:extLst>
          </p:cNvPr>
          <p:cNvSpPr>
            <a:spLocks noGrp="1"/>
          </p:cNvSpPr>
          <p:nvPr>
            <p:ph type="title"/>
          </p:nvPr>
        </p:nvSpPr>
        <p:spPr>
          <a:xfrm>
            <a:off x="785814" y="396511"/>
            <a:ext cx="5190114" cy="799132"/>
          </a:xfrm>
        </p:spPr>
        <p:txBody>
          <a:bodyPr/>
          <a:lstStyle/>
          <a:p>
            <a:r>
              <a:rPr lang="sv-SE"/>
              <a:t>Klicka här för att ändra mall för rubrikformat</a:t>
            </a:r>
          </a:p>
        </p:txBody>
      </p:sp>
    </p:spTree>
    <p:extLst>
      <p:ext uri="{BB962C8B-B14F-4D97-AF65-F5344CB8AC3E}">
        <p14:creationId xmlns:p14="http://schemas.microsoft.com/office/powerpoint/2010/main" val="3139142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xt med Diagram">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99F14097-41CE-4EF3-A628-7E3521E2B1FB}"/>
              </a:ext>
            </a:extLst>
          </p:cNvPr>
          <p:cNvSpPr>
            <a:spLocks noGrp="1"/>
          </p:cNvSpPr>
          <p:nvPr>
            <p:ph type="body" sz="quarter" idx="12"/>
          </p:nvPr>
        </p:nvSpPr>
        <p:spPr>
          <a:xfrm>
            <a:off x="785813" y="1463502"/>
            <a:ext cx="5190114" cy="423403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a:extLst>
              <a:ext uri="{FF2B5EF4-FFF2-40B4-BE49-F238E27FC236}">
                <a16:creationId xmlns:a16="http://schemas.microsoft.com/office/drawing/2014/main" id="{58DC0106-EA68-40C7-BFC2-E1F976F3DD5E}"/>
              </a:ext>
            </a:extLst>
          </p:cNvPr>
          <p:cNvSpPr>
            <a:spLocks noGrp="1"/>
          </p:cNvSpPr>
          <p:nvPr>
            <p:ph sz="quarter" idx="11"/>
          </p:nvPr>
        </p:nvSpPr>
        <p:spPr>
          <a:xfrm>
            <a:off x="6216074" y="1463502"/>
            <a:ext cx="5190114" cy="4234036"/>
          </a:xfrm>
          <a:solidFill>
            <a:schemeClr val="bg1">
              <a:lumMod val="95000"/>
            </a:schemeClr>
          </a:solidFill>
        </p:spPr>
        <p:txBody>
          <a:bodyPr vert="horz" lIns="0" tIns="1332000" rIns="0" bIns="0" rtlCol="0" anchor="t" anchorCtr="1">
            <a:normAutofit/>
          </a:bodyPr>
          <a:lstStyle>
            <a:lvl1pPr marL="0" indent="0">
              <a:buNone/>
              <a:defRPr lang="sv-SE" dirty="0"/>
            </a:lvl1pPr>
          </a:lstStyle>
          <a:p>
            <a:pPr marL="228600" lvl="0" indent="-228600"/>
            <a:r>
              <a:rPr lang="sv-SE"/>
              <a:t>Redigera format för bakgrundstext</a:t>
            </a:r>
          </a:p>
        </p:txBody>
      </p:sp>
      <p:sp>
        <p:nvSpPr>
          <p:cNvPr id="2" name="Platshållare för datum 1">
            <a:extLst>
              <a:ext uri="{FF2B5EF4-FFF2-40B4-BE49-F238E27FC236}">
                <a16:creationId xmlns:a16="http://schemas.microsoft.com/office/drawing/2014/main" id="{1F6139F6-2811-458F-8775-4ACD4FD1E415}"/>
              </a:ext>
            </a:extLst>
          </p:cNvPr>
          <p:cNvSpPr>
            <a:spLocks noGrp="1"/>
          </p:cNvSpPr>
          <p:nvPr>
            <p:ph type="dt" sz="half" idx="13"/>
          </p:nvPr>
        </p:nvSpPr>
        <p:spPr/>
        <p:txBody>
          <a:bodyPr/>
          <a:lstStyle/>
          <a:p>
            <a:r>
              <a:rPr lang="sv-SE"/>
              <a:t>20xx-xx-xx</a:t>
            </a:r>
          </a:p>
        </p:txBody>
      </p:sp>
      <p:sp>
        <p:nvSpPr>
          <p:cNvPr id="3" name="Platshållare för sidfot 2">
            <a:extLst>
              <a:ext uri="{FF2B5EF4-FFF2-40B4-BE49-F238E27FC236}">
                <a16:creationId xmlns:a16="http://schemas.microsoft.com/office/drawing/2014/main" id="{9E766070-8C19-49E3-9718-F5D505ACF32D}"/>
              </a:ext>
            </a:extLst>
          </p:cNvPr>
          <p:cNvSpPr>
            <a:spLocks noGrp="1"/>
          </p:cNvSpPr>
          <p:nvPr>
            <p:ph type="ftr" sz="quarter" idx="14"/>
          </p:nvPr>
        </p:nvSpPr>
        <p:spPr/>
        <p:txBody>
          <a:bodyPr/>
          <a:lstStyle/>
          <a:p>
            <a:r>
              <a:rPr lang="sv-SE"/>
              <a:t>Sidfot om man väljer att infoga en sådan i sin presentation</a:t>
            </a:r>
            <a:endParaRPr lang="sv-SE" dirty="0"/>
          </a:p>
        </p:txBody>
      </p:sp>
      <p:sp>
        <p:nvSpPr>
          <p:cNvPr id="7" name="Platshållare för bildnummer 6">
            <a:extLst>
              <a:ext uri="{FF2B5EF4-FFF2-40B4-BE49-F238E27FC236}">
                <a16:creationId xmlns:a16="http://schemas.microsoft.com/office/drawing/2014/main" id="{1389C36E-DDEA-4BE2-BCB9-3BF2BC6F1C45}"/>
              </a:ext>
            </a:extLst>
          </p:cNvPr>
          <p:cNvSpPr>
            <a:spLocks noGrp="1"/>
          </p:cNvSpPr>
          <p:nvPr>
            <p:ph type="sldNum" sz="quarter" idx="15"/>
          </p:nvPr>
        </p:nvSpPr>
        <p:spPr/>
        <p:txBody>
          <a:bodyPr/>
          <a:lstStyle/>
          <a:p>
            <a:fld id="{D4F2D9EE-6B8C-483D-9859-9311F6459255}" type="slidenum">
              <a:rPr lang="sv-SE" smtClean="0"/>
              <a:pPr/>
              <a:t>‹#›</a:t>
            </a:fld>
            <a:endParaRPr lang="sv-SE"/>
          </a:p>
        </p:txBody>
      </p:sp>
      <p:sp>
        <p:nvSpPr>
          <p:cNvPr id="8" name="Rubrik 7">
            <a:extLst>
              <a:ext uri="{FF2B5EF4-FFF2-40B4-BE49-F238E27FC236}">
                <a16:creationId xmlns:a16="http://schemas.microsoft.com/office/drawing/2014/main" id="{3BE0EEC8-6FD7-44DA-ABFD-FCC89023D34D}"/>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172121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85813" y="396511"/>
            <a:ext cx="10620375" cy="799132"/>
          </a:xfrm>
          <a:prstGeom prst="rect">
            <a:avLst/>
          </a:prstGeom>
        </p:spPr>
        <p:txBody>
          <a:bodyPr vert="horz" lIns="0" tIns="0" rIns="0" bIns="0" rtlCol="0" anchor="b">
            <a:noAutofit/>
          </a:bodyPr>
          <a:lstStyle/>
          <a:p>
            <a:r>
              <a:rPr lang="sv-SE" dirty="0"/>
              <a:t>Klicka här för att ändra format</a:t>
            </a:r>
          </a:p>
        </p:txBody>
      </p:sp>
      <p:sp>
        <p:nvSpPr>
          <p:cNvPr id="3" name="Platshållare för text 2"/>
          <p:cNvSpPr>
            <a:spLocks noGrp="1"/>
          </p:cNvSpPr>
          <p:nvPr>
            <p:ph type="body" idx="1"/>
          </p:nvPr>
        </p:nvSpPr>
        <p:spPr>
          <a:xfrm>
            <a:off x="785814" y="1463502"/>
            <a:ext cx="10620374" cy="4248150"/>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a:extLst>
              <a:ext uri="{FF2B5EF4-FFF2-40B4-BE49-F238E27FC236}">
                <a16:creationId xmlns:a16="http://schemas.microsoft.com/office/drawing/2014/main" id="{2CB52027-62D7-4051-92A5-5F8CF69A6708}"/>
              </a:ext>
            </a:extLst>
          </p:cNvPr>
          <p:cNvSpPr>
            <a:spLocks noGrp="1"/>
          </p:cNvSpPr>
          <p:nvPr>
            <p:ph type="dt" sz="half" idx="2"/>
          </p:nvPr>
        </p:nvSpPr>
        <p:spPr>
          <a:xfrm>
            <a:off x="2685796" y="6334671"/>
            <a:ext cx="1022437" cy="253636"/>
          </a:xfrm>
          <a:prstGeom prst="rect">
            <a:avLst/>
          </a:prstGeom>
        </p:spPr>
        <p:txBody>
          <a:bodyPr vert="horz" lIns="91440" tIns="45720" rIns="91440" bIns="45720" rtlCol="0" anchor="ctr"/>
          <a:lstStyle>
            <a:lvl1pPr algn="l">
              <a:defRPr sz="800">
                <a:solidFill>
                  <a:schemeClr val="tx2">
                    <a:lumMod val="75000"/>
                    <a:lumOff val="25000"/>
                  </a:schemeClr>
                </a:solidFill>
              </a:defRPr>
            </a:lvl1pPr>
          </a:lstStyle>
          <a:p>
            <a:r>
              <a:rPr lang="sv-SE"/>
              <a:t>20xx-xx-xx</a:t>
            </a:r>
          </a:p>
        </p:txBody>
      </p:sp>
      <p:sp>
        <p:nvSpPr>
          <p:cNvPr id="8" name="Platshållare för sidfot 7">
            <a:extLst>
              <a:ext uri="{FF2B5EF4-FFF2-40B4-BE49-F238E27FC236}">
                <a16:creationId xmlns:a16="http://schemas.microsoft.com/office/drawing/2014/main" id="{4C2F6E3E-902C-4B96-A2CF-FD3ABE010C4F}"/>
              </a:ext>
            </a:extLst>
          </p:cNvPr>
          <p:cNvSpPr>
            <a:spLocks noGrp="1"/>
          </p:cNvSpPr>
          <p:nvPr>
            <p:ph type="ftr" sz="quarter" idx="3"/>
          </p:nvPr>
        </p:nvSpPr>
        <p:spPr>
          <a:xfrm>
            <a:off x="4178777" y="6334671"/>
            <a:ext cx="4114800" cy="253636"/>
          </a:xfrm>
          <a:prstGeom prst="rect">
            <a:avLst/>
          </a:prstGeom>
        </p:spPr>
        <p:txBody>
          <a:bodyPr vert="horz" lIns="91440" tIns="45720" rIns="91440" bIns="45720" rtlCol="0" anchor="ctr"/>
          <a:lstStyle>
            <a:lvl1pPr algn="ctr">
              <a:defRPr sz="800">
                <a:solidFill>
                  <a:schemeClr val="tx2">
                    <a:lumMod val="75000"/>
                    <a:lumOff val="25000"/>
                  </a:schemeClr>
                </a:solidFill>
              </a:defRPr>
            </a:lvl1pPr>
          </a:lstStyle>
          <a:p>
            <a:r>
              <a:rPr lang="sv-SE"/>
              <a:t>Sidfot om man väljer att infoga en sådan i sin presentation</a:t>
            </a:r>
            <a:endParaRPr lang="sv-SE" dirty="0"/>
          </a:p>
        </p:txBody>
      </p:sp>
      <p:sp>
        <p:nvSpPr>
          <p:cNvPr id="9" name="Platshållare för bildnummer 8">
            <a:extLst>
              <a:ext uri="{FF2B5EF4-FFF2-40B4-BE49-F238E27FC236}">
                <a16:creationId xmlns:a16="http://schemas.microsoft.com/office/drawing/2014/main" id="{A7009B1D-B0C1-4070-9DB7-CC7571761B12}"/>
              </a:ext>
            </a:extLst>
          </p:cNvPr>
          <p:cNvSpPr>
            <a:spLocks noGrp="1"/>
          </p:cNvSpPr>
          <p:nvPr>
            <p:ph type="sldNum" sz="quarter" idx="4"/>
          </p:nvPr>
        </p:nvSpPr>
        <p:spPr>
          <a:xfrm>
            <a:off x="8764122" y="6334671"/>
            <a:ext cx="752786" cy="253636"/>
          </a:xfrm>
          <a:prstGeom prst="rect">
            <a:avLst/>
          </a:prstGeom>
        </p:spPr>
        <p:txBody>
          <a:bodyPr vert="horz" lIns="91440" tIns="45720" rIns="91440" bIns="45720" rtlCol="0" anchor="ctr"/>
          <a:lstStyle>
            <a:lvl1pPr algn="r">
              <a:defRPr sz="800">
                <a:solidFill>
                  <a:schemeClr val="tx2">
                    <a:lumMod val="75000"/>
                    <a:lumOff val="25000"/>
                  </a:schemeClr>
                </a:solidFill>
              </a:defRPr>
            </a:lvl1pPr>
          </a:lstStyle>
          <a:p>
            <a:fld id="{D4F2D9EE-6B8C-483D-9859-9311F6459255}" type="slidenum">
              <a:rPr lang="sv-SE" smtClean="0"/>
              <a:pPr/>
              <a:t>‹#›</a:t>
            </a:fld>
            <a:endParaRPr lang="sv-SE"/>
          </a:p>
        </p:txBody>
      </p:sp>
      <p:pic>
        <p:nvPicPr>
          <p:cNvPr id="11" name="Bildobjekt 10">
            <a:extLst>
              <a:ext uri="{FF2B5EF4-FFF2-40B4-BE49-F238E27FC236}">
                <a16:creationId xmlns:a16="http://schemas.microsoft.com/office/drawing/2014/main" id="{5D3BE665-6410-4DE8-AEE4-1C03F9995139}"/>
              </a:ext>
            </a:extLst>
          </p:cNvPr>
          <p:cNvPicPr>
            <a:picLocks noChangeAspect="1"/>
          </p:cNvPicPr>
          <p:nvPr userDrawn="1"/>
        </p:nvPicPr>
        <p:blipFill>
          <a:blip r:embed="rId9"/>
          <a:stretch>
            <a:fillRect/>
          </a:stretch>
        </p:blipFill>
        <p:spPr>
          <a:xfrm>
            <a:off x="10835668" y="6160621"/>
            <a:ext cx="1215995" cy="571875"/>
          </a:xfrm>
          <a:prstGeom prst="rect">
            <a:avLst/>
          </a:prstGeom>
        </p:spPr>
      </p:pic>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56" r:id="rId1"/>
    <p:sldLayoutId id="2147483660" r:id="rId2"/>
    <p:sldLayoutId id="2147483658" r:id="rId3"/>
    <p:sldLayoutId id="2147483665" r:id="rId4"/>
    <p:sldLayoutId id="2147483662" r:id="rId5"/>
    <p:sldLayoutId id="2147483663" r:id="rId6"/>
    <p:sldLayoutId id="2147483664" r:id="rId7"/>
  </p:sldLayoutIdLst>
  <p:hf sldNum="0"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400"/>
        </a:spcAft>
        <a:buClr>
          <a:schemeClr val="accent1"/>
        </a:buClr>
        <a:buFont typeface="Arial" panose="020B0604020202020204" pitchFamily="34" charset="0"/>
        <a:buChar char="•"/>
        <a:defRPr sz="2400" kern="1200">
          <a:solidFill>
            <a:schemeClr val="tx2">
              <a:lumMod val="75000"/>
              <a:lumOff val="25000"/>
            </a:schemeClr>
          </a:solidFill>
          <a:latin typeface="+mn-lt"/>
          <a:ea typeface="+mn-ea"/>
          <a:cs typeface="+mn-cs"/>
        </a:defRPr>
      </a:lvl1pPr>
      <a:lvl2pPr marL="460800" indent="-228600" algn="l" defTabSz="914400" rtl="0" eaLnBrk="1" latinLnBrk="0" hangingPunct="1">
        <a:lnSpc>
          <a:spcPct val="100000"/>
        </a:lnSpc>
        <a:spcBef>
          <a:spcPts val="500"/>
        </a:spcBef>
        <a:spcAft>
          <a:spcPts val="400"/>
        </a:spcAft>
        <a:buClr>
          <a:schemeClr val="accent1"/>
        </a:buClr>
        <a:buFont typeface="Pensio Sans Normal" panose="00000500000000000000" pitchFamily="50" charset="0"/>
        <a:buChar char="−"/>
        <a:defRPr sz="2000" kern="1200">
          <a:solidFill>
            <a:schemeClr val="tx2">
              <a:lumMod val="75000"/>
              <a:lumOff val="25000"/>
            </a:schemeClr>
          </a:solidFill>
          <a:latin typeface="+mn-lt"/>
          <a:ea typeface="+mn-ea"/>
          <a:cs typeface="+mn-cs"/>
        </a:defRPr>
      </a:lvl2pPr>
      <a:lvl3pPr marL="691200" indent="-228600" algn="l" defTabSz="914400" rtl="0" eaLnBrk="1" latinLnBrk="0" hangingPunct="1">
        <a:lnSpc>
          <a:spcPct val="100000"/>
        </a:lnSpc>
        <a:spcBef>
          <a:spcPts val="500"/>
        </a:spcBef>
        <a:spcAft>
          <a:spcPts val="400"/>
        </a:spcAft>
        <a:buClr>
          <a:schemeClr val="accent1"/>
        </a:buClr>
        <a:buFont typeface="Pensio Sans Normal" panose="00000500000000000000" pitchFamily="50" charset="0"/>
        <a:buChar char="−"/>
        <a:defRPr sz="1800" kern="1200">
          <a:solidFill>
            <a:schemeClr val="tx2">
              <a:lumMod val="75000"/>
              <a:lumOff val="25000"/>
            </a:schemeClr>
          </a:solidFill>
          <a:latin typeface="+mn-lt"/>
          <a:ea typeface="+mn-ea"/>
          <a:cs typeface="+mn-cs"/>
        </a:defRPr>
      </a:lvl3pPr>
      <a:lvl4pPr marL="921600" indent="-228600" algn="l" defTabSz="914400" rtl="0" eaLnBrk="1" latinLnBrk="0" hangingPunct="1">
        <a:lnSpc>
          <a:spcPct val="100000"/>
        </a:lnSpc>
        <a:spcBef>
          <a:spcPts val="500"/>
        </a:spcBef>
        <a:spcAft>
          <a:spcPts val="400"/>
        </a:spcAft>
        <a:buClr>
          <a:schemeClr val="accent1"/>
        </a:buClr>
        <a:buFont typeface="Pensio Sans Normal" panose="00000500000000000000" pitchFamily="50" charset="0"/>
        <a:buChar char="−"/>
        <a:defRPr sz="1600" kern="1200">
          <a:solidFill>
            <a:schemeClr val="tx2">
              <a:lumMod val="75000"/>
              <a:lumOff val="25000"/>
            </a:schemeClr>
          </a:solidFill>
          <a:latin typeface="+mn-lt"/>
          <a:ea typeface="+mn-ea"/>
          <a:cs typeface="+mn-cs"/>
        </a:defRPr>
      </a:lvl4pPr>
      <a:lvl5pPr marL="1116000" indent="-228600" algn="l" defTabSz="914400" rtl="0" eaLnBrk="1" latinLnBrk="0" hangingPunct="1">
        <a:lnSpc>
          <a:spcPct val="100000"/>
        </a:lnSpc>
        <a:spcBef>
          <a:spcPts val="500"/>
        </a:spcBef>
        <a:spcAft>
          <a:spcPts val="400"/>
        </a:spcAft>
        <a:buClr>
          <a:schemeClr val="accent1"/>
        </a:buClr>
        <a:buFont typeface="Pensio Sans Normal" panose="00000500000000000000" pitchFamily="50" charset="0"/>
        <a:buChar char="−"/>
        <a:defRPr sz="1600" kern="1200">
          <a:solidFill>
            <a:schemeClr val="tx2">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495" userDrawn="1">
          <p15:clr>
            <a:srgbClr val="F26B43"/>
          </p15:clr>
        </p15:guide>
        <p15:guide id="4" pos="6108" userDrawn="1">
          <p15:clr>
            <a:srgbClr val="F26B43"/>
          </p15:clr>
        </p15:guide>
        <p15:guide id="5" orient="horz" pos="3990" userDrawn="1">
          <p15:clr>
            <a:srgbClr val="F26B43"/>
          </p15:clr>
        </p15:guide>
        <p15:guide id="6" orient="horz" pos="3589" userDrawn="1">
          <p15:clr>
            <a:srgbClr val="F26B43"/>
          </p15:clr>
        </p15:guide>
        <p15:guide id="7" orient="horz" pos="913" userDrawn="1">
          <p15:clr>
            <a:srgbClr val="F26B43"/>
          </p15:clr>
        </p15:guide>
        <p15:guide id="8" orient="horz" pos="832" userDrawn="1">
          <p15:clr>
            <a:srgbClr val="F26B43"/>
          </p15:clr>
        </p15:guide>
        <p15:guide id="9" orient="horz" pos="233" userDrawn="1">
          <p15:clr>
            <a:srgbClr val="F26B43"/>
          </p15:clr>
        </p15:guide>
        <p15:guide id="10" orient="horz" pos="4156" userDrawn="1">
          <p15:clr>
            <a:srgbClr val="F26B43"/>
          </p15:clr>
        </p15:guide>
        <p15:guide id="11" pos="718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pensionsmyndigheten.se/beraknab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hyperlink" Target="http://www.pensionsmyndigheten.se/ansokb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www.pensionsmyndigheten.se/blanketthjal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www.pensionsmyndigheten.se/" TargetMode="External"/><Relationship Id="rId7" Type="http://schemas.openxmlformats.org/officeDocument/2006/relationships/image" Target="../media/image27.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www.pensionsmyndigheten.se/for-pensionarer/ekonomiskt-stod/sa-fungerar-bostadstillagg" TargetMode="External"/><Relationship Id="rId9" Type="http://schemas.openxmlformats.org/officeDocument/2006/relationships/image" Target="../media/image29.sv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4.png"/><Relationship Id="rId5" Type="http://schemas.openxmlformats.org/officeDocument/2006/relationships/image" Target="../media/image5.png"/><Relationship Id="rId10" Type="http://schemas.openxmlformats.org/officeDocument/2006/relationships/image" Target="../media/image13.svg"/><Relationship Id="rId4" Type="http://schemas.microsoft.com/office/2007/relationships/hdphoto" Target="../media/hdphoto1.wdp"/><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1.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861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F4680E-DE9C-4689-AFE7-59CB7CA8594B}"/>
              </a:ext>
            </a:extLst>
          </p:cNvPr>
          <p:cNvSpPr>
            <a:spLocks noGrp="1"/>
          </p:cNvSpPr>
          <p:nvPr>
            <p:ph type="title"/>
          </p:nvPr>
        </p:nvSpPr>
        <p:spPr/>
        <p:txBody>
          <a:bodyPr/>
          <a:lstStyle/>
          <a:p>
            <a:r>
              <a:rPr lang="sv-SE" dirty="0"/>
              <a:t>Missuppfattningar om bostadstillägg….</a:t>
            </a:r>
          </a:p>
        </p:txBody>
      </p:sp>
      <p:sp>
        <p:nvSpPr>
          <p:cNvPr id="14" name="Rektangel 13">
            <a:extLst>
              <a:ext uri="{FF2B5EF4-FFF2-40B4-BE49-F238E27FC236}">
                <a16:creationId xmlns:a16="http://schemas.microsoft.com/office/drawing/2014/main" id="{7DB0A8D3-15E4-4D28-811E-83939124167B}"/>
              </a:ext>
            </a:extLst>
          </p:cNvPr>
          <p:cNvSpPr/>
          <p:nvPr/>
        </p:nvSpPr>
        <p:spPr>
          <a:xfrm>
            <a:off x="9074748" y="5255476"/>
            <a:ext cx="1473798" cy="2474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D466AA4E-49A6-499D-9435-03897BACC992}"/>
              </a:ext>
            </a:extLst>
          </p:cNvPr>
          <p:cNvSpPr/>
          <p:nvPr/>
        </p:nvSpPr>
        <p:spPr>
          <a:xfrm>
            <a:off x="10279604" y="5457598"/>
            <a:ext cx="268942" cy="1400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Tankebubbla: moln 21">
            <a:extLst>
              <a:ext uri="{FF2B5EF4-FFF2-40B4-BE49-F238E27FC236}">
                <a16:creationId xmlns:a16="http://schemas.microsoft.com/office/drawing/2014/main" id="{8F8FB1F9-DBD0-4D4E-A25B-5EFFD2090842}"/>
              </a:ext>
            </a:extLst>
          </p:cNvPr>
          <p:cNvSpPr/>
          <p:nvPr/>
        </p:nvSpPr>
        <p:spPr>
          <a:xfrm>
            <a:off x="4070010" y="1447800"/>
            <a:ext cx="3894268" cy="1778606"/>
          </a:xfrm>
          <a:prstGeom prst="cloud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a:extLst>
              <a:ext uri="{FF2B5EF4-FFF2-40B4-BE49-F238E27FC236}">
                <a16:creationId xmlns:a16="http://schemas.microsoft.com/office/drawing/2014/main" id="{B1396BEF-EB52-4E86-A716-56F1DC1E68AB}"/>
              </a:ext>
            </a:extLst>
          </p:cNvPr>
          <p:cNvSpPr txBox="1"/>
          <p:nvPr/>
        </p:nvSpPr>
        <p:spPr>
          <a:xfrm>
            <a:off x="4297214" y="2001825"/>
            <a:ext cx="3597571" cy="707886"/>
          </a:xfrm>
          <a:prstGeom prst="rect">
            <a:avLst/>
          </a:prstGeom>
          <a:noFill/>
        </p:spPr>
        <p:txBody>
          <a:bodyPr wrap="square" rtlCol="0">
            <a:spAutoFit/>
          </a:bodyPr>
          <a:lstStyle/>
          <a:p>
            <a:pPr algn="ctr"/>
            <a:r>
              <a:rPr lang="sv-SE" sz="2000" dirty="0"/>
              <a:t>”Det är ingen idé, jag har pengar på banken.”</a:t>
            </a:r>
          </a:p>
        </p:txBody>
      </p:sp>
      <p:sp>
        <p:nvSpPr>
          <p:cNvPr id="23" name="Tankebubbla: moln 22">
            <a:extLst>
              <a:ext uri="{FF2B5EF4-FFF2-40B4-BE49-F238E27FC236}">
                <a16:creationId xmlns:a16="http://schemas.microsoft.com/office/drawing/2014/main" id="{5454E3ED-B231-4C21-8E8A-A6B0DA179E10}"/>
              </a:ext>
            </a:extLst>
          </p:cNvPr>
          <p:cNvSpPr/>
          <p:nvPr/>
        </p:nvSpPr>
        <p:spPr>
          <a:xfrm>
            <a:off x="7705775" y="2866282"/>
            <a:ext cx="4061094" cy="1807949"/>
          </a:xfrm>
          <a:prstGeom prst="cloud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Tankebubbla: moln 23">
            <a:extLst>
              <a:ext uri="{FF2B5EF4-FFF2-40B4-BE49-F238E27FC236}">
                <a16:creationId xmlns:a16="http://schemas.microsoft.com/office/drawing/2014/main" id="{7E939A6D-2C55-4F2B-AC1B-EA03CE18D2D0}"/>
              </a:ext>
            </a:extLst>
          </p:cNvPr>
          <p:cNvSpPr/>
          <p:nvPr/>
        </p:nvSpPr>
        <p:spPr>
          <a:xfrm>
            <a:off x="451748" y="3019337"/>
            <a:ext cx="3894268" cy="1778606"/>
          </a:xfrm>
          <a:prstGeom prst="cloud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DAA665A8-3EA8-44DA-B45D-950E9AABFB87}"/>
              </a:ext>
            </a:extLst>
          </p:cNvPr>
          <p:cNvSpPr txBox="1"/>
          <p:nvPr/>
        </p:nvSpPr>
        <p:spPr>
          <a:xfrm>
            <a:off x="567766" y="3667406"/>
            <a:ext cx="3894268" cy="707886"/>
          </a:xfrm>
          <a:prstGeom prst="rect">
            <a:avLst/>
          </a:prstGeom>
          <a:noFill/>
        </p:spPr>
        <p:txBody>
          <a:bodyPr wrap="square" rtlCol="0">
            <a:spAutoFit/>
          </a:bodyPr>
          <a:lstStyle/>
          <a:p>
            <a:pPr algn="ctr"/>
            <a:r>
              <a:rPr lang="sv-SE" sz="2000" dirty="0"/>
              <a:t>”Jag kan inte få bostadstillägg, jag bor i ett hus.”</a:t>
            </a:r>
          </a:p>
        </p:txBody>
      </p:sp>
      <p:sp>
        <p:nvSpPr>
          <p:cNvPr id="25" name="Tankebubbla: moln 24">
            <a:extLst>
              <a:ext uri="{FF2B5EF4-FFF2-40B4-BE49-F238E27FC236}">
                <a16:creationId xmlns:a16="http://schemas.microsoft.com/office/drawing/2014/main" id="{0AE02BC1-B8DE-4B1D-8E62-F16580086CB3}"/>
              </a:ext>
            </a:extLst>
          </p:cNvPr>
          <p:cNvSpPr/>
          <p:nvPr/>
        </p:nvSpPr>
        <p:spPr>
          <a:xfrm>
            <a:off x="3631379" y="4530105"/>
            <a:ext cx="4840941" cy="1854985"/>
          </a:xfrm>
          <a:prstGeom prst="cloud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extruta 16">
            <a:extLst>
              <a:ext uri="{FF2B5EF4-FFF2-40B4-BE49-F238E27FC236}">
                <a16:creationId xmlns:a16="http://schemas.microsoft.com/office/drawing/2014/main" id="{8FF36629-10B6-4DB6-9E36-3D719BEE3F5D}"/>
              </a:ext>
            </a:extLst>
          </p:cNvPr>
          <p:cNvSpPr txBox="1"/>
          <p:nvPr/>
        </p:nvSpPr>
        <p:spPr>
          <a:xfrm>
            <a:off x="3675528" y="5148958"/>
            <a:ext cx="4840941" cy="707886"/>
          </a:xfrm>
          <a:prstGeom prst="rect">
            <a:avLst/>
          </a:prstGeom>
          <a:noFill/>
        </p:spPr>
        <p:txBody>
          <a:bodyPr wrap="square" rtlCol="0">
            <a:spAutoFit/>
          </a:bodyPr>
          <a:lstStyle/>
          <a:p>
            <a:pPr marL="232200" lvl="1" indent="0" algn="ctr">
              <a:spcBef>
                <a:spcPts val="0"/>
              </a:spcBef>
              <a:buNone/>
            </a:pPr>
            <a:r>
              <a:rPr lang="sv-SE" sz="2000" dirty="0"/>
              <a:t>”Jag har en sommarstuga, då kan jag inte få bostadstillägg.”</a:t>
            </a:r>
          </a:p>
        </p:txBody>
      </p:sp>
      <p:sp>
        <p:nvSpPr>
          <p:cNvPr id="20" name="textruta 19">
            <a:extLst>
              <a:ext uri="{FF2B5EF4-FFF2-40B4-BE49-F238E27FC236}">
                <a16:creationId xmlns:a16="http://schemas.microsoft.com/office/drawing/2014/main" id="{8BEF1674-3D50-49B3-80FE-C0E9ACAD1732}"/>
              </a:ext>
            </a:extLst>
          </p:cNvPr>
          <p:cNvSpPr txBox="1"/>
          <p:nvPr/>
        </p:nvSpPr>
        <p:spPr>
          <a:xfrm>
            <a:off x="7250655" y="3554697"/>
            <a:ext cx="4840941" cy="707886"/>
          </a:xfrm>
          <a:prstGeom prst="rect">
            <a:avLst/>
          </a:prstGeom>
          <a:noFill/>
        </p:spPr>
        <p:txBody>
          <a:bodyPr wrap="square" rtlCol="0">
            <a:spAutoFit/>
          </a:bodyPr>
          <a:lstStyle/>
          <a:p>
            <a:pPr marL="232200" lvl="1" indent="0" algn="ctr">
              <a:spcBef>
                <a:spcPts val="0"/>
              </a:spcBef>
              <a:buNone/>
            </a:pPr>
            <a:r>
              <a:rPr lang="sv-SE" sz="2000" dirty="0"/>
              <a:t>”Det är så mycket papper som ska skickas in”</a:t>
            </a:r>
          </a:p>
        </p:txBody>
      </p:sp>
    </p:spTree>
    <p:extLst>
      <p:ext uri="{BB962C8B-B14F-4D97-AF65-F5344CB8AC3E}">
        <p14:creationId xmlns:p14="http://schemas.microsoft.com/office/powerpoint/2010/main" val="2272360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483048-63A7-4857-BB0C-36A4031DD534}"/>
              </a:ext>
            </a:extLst>
          </p:cNvPr>
          <p:cNvSpPr>
            <a:spLocks noGrp="1"/>
          </p:cNvSpPr>
          <p:nvPr>
            <p:ph type="title"/>
          </p:nvPr>
        </p:nvSpPr>
        <p:spPr/>
        <p:txBody>
          <a:bodyPr/>
          <a:lstStyle/>
          <a:p>
            <a:r>
              <a:rPr lang="sv-SE" dirty="0"/>
              <a:t>Två steg för att ansöka</a:t>
            </a:r>
          </a:p>
        </p:txBody>
      </p:sp>
    </p:spTree>
    <p:extLst>
      <p:ext uri="{BB962C8B-B14F-4D97-AF65-F5344CB8AC3E}">
        <p14:creationId xmlns:p14="http://schemas.microsoft.com/office/powerpoint/2010/main" val="1485931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E4FED3-D145-4D0B-B72F-FDB0A1E1E026}"/>
              </a:ext>
            </a:extLst>
          </p:cNvPr>
          <p:cNvSpPr>
            <a:spLocks noGrp="1"/>
          </p:cNvSpPr>
          <p:nvPr>
            <p:ph type="title"/>
          </p:nvPr>
        </p:nvSpPr>
        <p:spPr/>
        <p:txBody>
          <a:bodyPr/>
          <a:lstStyle/>
          <a:p>
            <a:pPr marL="514350" indent="-514350">
              <a:buFont typeface="+mj-lt"/>
              <a:buAutoNum type="arabicPeriod"/>
            </a:pPr>
            <a:r>
              <a:rPr lang="sv-SE" dirty="0"/>
              <a:t>Gör en preliminärberäkning innan du ansöker</a:t>
            </a:r>
          </a:p>
        </p:txBody>
      </p:sp>
      <p:sp>
        <p:nvSpPr>
          <p:cNvPr id="3" name="Platshållare för text 2">
            <a:extLst>
              <a:ext uri="{FF2B5EF4-FFF2-40B4-BE49-F238E27FC236}">
                <a16:creationId xmlns:a16="http://schemas.microsoft.com/office/drawing/2014/main" id="{9DE31EBB-6363-4F21-A117-9AB42223BF99}"/>
              </a:ext>
            </a:extLst>
          </p:cNvPr>
          <p:cNvSpPr>
            <a:spLocks noGrp="1"/>
          </p:cNvSpPr>
          <p:nvPr>
            <p:ph type="body" sz="quarter" idx="13"/>
          </p:nvPr>
        </p:nvSpPr>
        <p:spPr>
          <a:xfrm>
            <a:off x="785814" y="1463502"/>
            <a:ext cx="8910636" cy="1093064"/>
          </a:xfrm>
        </p:spPr>
        <p:txBody>
          <a:bodyPr/>
          <a:lstStyle/>
          <a:p>
            <a:r>
              <a:rPr lang="sv-SE" dirty="0"/>
              <a:t>En preliminärberäkning kan visa om du bör ansöka. </a:t>
            </a:r>
          </a:p>
          <a:p>
            <a:pPr marL="232200" lvl="1" indent="0">
              <a:buNone/>
            </a:pPr>
            <a:r>
              <a:rPr lang="sv-SE" dirty="0"/>
              <a:t>Ta fram de uppgifter som behövs. </a:t>
            </a:r>
          </a:p>
          <a:p>
            <a:endParaRPr lang="sv-SE" dirty="0"/>
          </a:p>
        </p:txBody>
      </p:sp>
      <p:sp>
        <p:nvSpPr>
          <p:cNvPr id="9" name="Platshållare för text 2">
            <a:extLst>
              <a:ext uri="{FF2B5EF4-FFF2-40B4-BE49-F238E27FC236}">
                <a16:creationId xmlns:a16="http://schemas.microsoft.com/office/drawing/2014/main" id="{3D669E8C-5ABC-4C51-A831-C0899CA922F1}"/>
              </a:ext>
            </a:extLst>
          </p:cNvPr>
          <p:cNvSpPr txBox="1">
            <a:spLocks/>
          </p:cNvSpPr>
          <p:nvPr/>
        </p:nvSpPr>
        <p:spPr>
          <a:xfrm>
            <a:off x="785813" y="2556566"/>
            <a:ext cx="5777825" cy="424815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spcAft>
                <a:spcPts val="400"/>
              </a:spcAft>
              <a:buClr>
                <a:schemeClr val="accent1"/>
              </a:buClr>
              <a:buFont typeface="Arial" panose="020B0604020202020204" pitchFamily="34" charset="0"/>
              <a:buChar char="•"/>
              <a:defRPr sz="2400" kern="1200">
                <a:solidFill>
                  <a:schemeClr val="tx2">
                    <a:lumMod val="75000"/>
                    <a:lumOff val="25000"/>
                  </a:schemeClr>
                </a:solidFill>
                <a:latin typeface="+mn-lt"/>
                <a:ea typeface="+mn-ea"/>
                <a:cs typeface="+mn-cs"/>
              </a:defRPr>
            </a:lvl1pPr>
            <a:lvl2pPr marL="460800" indent="-228600" algn="l" defTabSz="914400" rtl="0" eaLnBrk="1" latinLnBrk="0" hangingPunct="1">
              <a:lnSpc>
                <a:spcPct val="100000"/>
              </a:lnSpc>
              <a:spcBef>
                <a:spcPts val="500"/>
              </a:spcBef>
              <a:spcAft>
                <a:spcPts val="400"/>
              </a:spcAft>
              <a:buClr>
                <a:schemeClr val="accent1"/>
              </a:buClr>
              <a:buFont typeface="Pensio Sans Normal" panose="00000500000000000000" pitchFamily="50" charset="0"/>
              <a:buChar char="−"/>
              <a:defRPr sz="2000" kern="1200">
                <a:solidFill>
                  <a:schemeClr val="tx2">
                    <a:lumMod val="75000"/>
                    <a:lumOff val="25000"/>
                  </a:schemeClr>
                </a:solidFill>
                <a:latin typeface="+mn-lt"/>
                <a:ea typeface="+mn-ea"/>
                <a:cs typeface="+mn-cs"/>
              </a:defRPr>
            </a:lvl2pPr>
            <a:lvl3pPr marL="691200" indent="-228600" algn="l" defTabSz="914400" rtl="0" eaLnBrk="1" latinLnBrk="0" hangingPunct="1">
              <a:lnSpc>
                <a:spcPct val="100000"/>
              </a:lnSpc>
              <a:spcBef>
                <a:spcPts val="500"/>
              </a:spcBef>
              <a:spcAft>
                <a:spcPts val="400"/>
              </a:spcAft>
              <a:buClr>
                <a:schemeClr val="accent1"/>
              </a:buClr>
              <a:buFont typeface="Pensio Sans Normal" panose="00000500000000000000" pitchFamily="50" charset="0"/>
              <a:buChar char="−"/>
              <a:defRPr sz="1800" kern="1200">
                <a:solidFill>
                  <a:schemeClr val="tx2">
                    <a:lumMod val="75000"/>
                    <a:lumOff val="25000"/>
                  </a:schemeClr>
                </a:solidFill>
                <a:latin typeface="+mn-lt"/>
                <a:ea typeface="+mn-ea"/>
                <a:cs typeface="+mn-cs"/>
              </a:defRPr>
            </a:lvl3pPr>
            <a:lvl4pPr marL="921600" indent="-228600" algn="l" defTabSz="914400" rtl="0" eaLnBrk="1" latinLnBrk="0" hangingPunct="1">
              <a:lnSpc>
                <a:spcPct val="100000"/>
              </a:lnSpc>
              <a:spcBef>
                <a:spcPts val="500"/>
              </a:spcBef>
              <a:spcAft>
                <a:spcPts val="400"/>
              </a:spcAft>
              <a:buClr>
                <a:schemeClr val="accent1"/>
              </a:buClr>
              <a:buFont typeface="Pensio Sans Normal" panose="00000500000000000000" pitchFamily="50" charset="0"/>
              <a:buChar char="−"/>
              <a:defRPr sz="1600" kern="1200">
                <a:solidFill>
                  <a:schemeClr val="tx2">
                    <a:lumMod val="75000"/>
                    <a:lumOff val="25000"/>
                  </a:schemeClr>
                </a:solidFill>
                <a:latin typeface="+mn-lt"/>
                <a:ea typeface="+mn-ea"/>
                <a:cs typeface="+mn-cs"/>
              </a:defRPr>
            </a:lvl4pPr>
            <a:lvl5pPr marL="1116000" indent="-228600" algn="l" defTabSz="914400" rtl="0" eaLnBrk="1" latinLnBrk="0" hangingPunct="1">
              <a:lnSpc>
                <a:spcPct val="100000"/>
              </a:lnSpc>
              <a:spcBef>
                <a:spcPts val="500"/>
              </a:spcBef>
              <a:spcAft>
                <a:spcPts val="400"/>
              </a:spcAft>
              <a:buClr>
                <a:schemeClr val="accent1"/>
              </a:buClr>
              <a:buFont typeface="Pensio Sans Normal" panose="00000500000000000000" pitchFamily="50" charset="0"/>
              <a:buChar char="−"/>
              <a:defRPr sz="1600" kern="1200">
                <a:solidFill>
                  <a:schemeClr val="tx2">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2200" lvl="1" indent="0">
              <a:buNone/>
            </a:pPr>
            <a:r>
              <a:rPr lang="sv-SE" dirty="0"/>
              <a:t>Besök: </a:t>
            </a:r>
            <a:r>
              <a:rPr lang="sv-SE" dirty="0">
                <a:hlinkClick r:id="rId3"/>
              </a:rPr>
              <a:t>www.pensionsmyndigheten.se/beraknabt</a:t>
            </a:r>
            <a:endParaRPr lang="sv-SE" dirty="0"/>
          </a:p>
          <a:p>
            <a:pPr lvl="1"/>
            <a:endParaRPr lang="sv-SE" dirty="0"/>
          </a:p>
          <a:p>
            <a:pPr marL="0" indent="0">
              <a:buNone/>
            </a:pPr>
            <a:endParaRPr lang="sv-SE" dirty="0"/>
          </a:p>
        </p:txBody>
      </p:sp>
      <p:sp>
        <p:nvSpPr>
          <p:cNvPr id="10" name="Platshållare för text 2">
            <a:extLst>
              <a:ext uri="{FF2B5EF4-FFF2-40B4-BE49-F238E27FC236}">
                <a16:creationId xmlns:a16="http://schemas.microsoft.com/office/drawing/2014/main" id="{D2AE2F98-4667-462D-98F7-B933FE72CD76}"/>
              </a:ext>
            </a:extLst>
          </p:cNvPr>
          <p:cNvSpPr txBox="1">
            <a:spLocks/>
          </p:cNvSpPr>
          <p:nvPr/>
        </p:nvSpPr>
        <p:spPr>
          <a:xfrm>
            <a:off x="7445919" y="3429000"/>
            <a:ext cx="3739858" cy="2723355"/>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spcAft>
                <a:spcPts val="400"/>
              </a:spcAft>
              <a:buClr>
                <a:schemeClr val="accent1"/>
              </a:buClr>
              <a:buFont typeface="Arial" panose="020B0604020202020204" pitchFamily="34" charset="0"/>
              <a:buChar char="•"/>
              <a:defRPr sz="2400" kern="1200">
                <a:solidFill>
                  <a:schemeClr val="tx2">
                    <a:lumMod val="75000"/>
                    <a:lumOff val="25000"/>
                  </a:schemeClr>
                </a:solidFill>
                <a:latin typeface="+mn-lt"/>
                <a:ea typeface="+mn-ea"/>
                <a:cs typeface="+mn-cs"/>
              </a:defRPr>
            </a:lvl1pPr>
            <a:lvl2pPr marL="460800" indent="-228600" algn="l" defTabSz="914400" rtl="0" eaLnBrk="1" latinLnBrk="0" hangingPunct="1">
              <a:lnSpc>
                <a:spcPct val="100000"/>
              </a:lnSpc>
              <a:spcBef>
                <a:spcPts val="500"/>
              </a:spcBef>
              <a:spcAft>
                <a:spcPts val="400"/>
              </a:spcAft>
              <a:buClr>
                <a:schemeClr val="accent1"/>
              </a:buClr>
              <a:buFont typeface="Pensio Sans Normal" panose="00000500000000000000" pitchFamily="50" charset="0"/>
              <a:buChar char="−"/>
              <a:defRPr sz="2000" kern="1200">
                <a:solidFill>
                  <a:schemeClr val="tx2">
                    <a:lumMod val="75000"/>
                    <a:lumOff val="25000"/>
                  </a:schemeClr>
                </a:solidFill>
                <a:latin typeface="+mn-lt"/>
                <a:ea typeface="+mn-ea"/>
                <a:cs typeface="+mn-cs"/>
              </a:defRPr>
            </a:lvl2pPr>
            <a:lvl3pPr marL="691200" indent="-228600" algn="l" defTabSz="914400" rtl="0" eaLnBrk="1" latinLnBrk="0" hangingPunct="1">
              <a:lnSpc>
                <a:spcPct val="100000"/>
              </a:lnSpc>
              <a:spcBef>
                <a:spcPts val="500"/>
              </a:spcBef>
              <a:spcAft>
                <a:spcPts val="400"/>
              </a:spcAft>
              <a:buClr>
                <a:schemeClr val="accent1"/>
              </a:buClr>
              <a:buFont typeface="Pensio Sans Normal" panose="00000500000000000000" pitchFamily="50" charset="0"/>
              <a:buChar char="−"/>
              <a:defRPr sz="1800" kern="1200">
                <a:solidFill>
                  <a:schemeClr val="tx2">
                    <a:lumMod val="75000"/>
                    <a:lumOff val="25000"/>
                  </a:schemeClr>
                </a:solidFill>
                <a:latin typeface="+mn-lt"/>
                <a:ea typeface="+mn-ea"/>
                <a:cs typeface="+mn-cs"/>
              </a:defRPr>
            </a:lvl3pPr>
            <a:lvl4pPr marL="921600" indent="-228600" algn="l" defTabSz="914400" rtl="0" eaLnBrk="1" latinLnBrk="0" hangingPunct="1">
              <a:lnSpc>
                <a:spcPct val="100000"/>
              </a:lnSpc>
              <a:spcBef>
                <a:spcPts val="500"/>
              </a:spcBef>
              <a:spcAft>
                <a:spcPts val="400"/>
              </a:spcAft>
              <a:buClr>
                <a:schemeClr val="accent1"/>
              </a:buClr>
              <a:buFont typeface="Pensio Sans Normal" panose="00000500000000000000" pitchFamily="50" charset="0"/>
              <a:buChar char="−"/>
              <a:defRPr sz="1600" kern="1200">
                <a:solidFill>
                  <a:schemeClr val="tx2">
                    <a:lumMod val="75000"/>
                    <a:lumOff val="25000"/>
                  </a:schemeClr>
                </a:solidFill>
                <a:latin typeface="+mn-lt"/>
                <a:ea typeface="+mn-ea"/>
                <a:cs typeface="+mn-cs"/>
              </a:defRPr>
            </a:lvl4pPr>
            <a:lvl5pPr marL="1116000" indent="-228600" algn="l" defTabSz="914400" rtl="0" eaLnBrk="1" latinLnBrk="0" hangingPunct="1">
              <a:lnSpc>
                <a:spcPct val="100000"/>
              </a:lnSpc>
              <a:spcBef>
                <a:spcPts val="500"/>
              </a:spcBef>
              <a:spcAft>
                <a:spcPts val="400"/>
              </a:spcAft>
              <a:buClr>
                <a:schemeClr val="accent1"/>
              </a:buClr>
              <a:buFont typeface="Pensio Sans Normal" panose="00000500000000000000" pitchFamily="50" charset="0"/>
              <a:buChar char="−"/>
              <a:defRPr sz="1600" kern="1200">
                <a:solidFill>
                  <a:schemeClr val="tx2">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2200" lvl="1" indent="0">
              <a:buNone/>
            </a:pPr>
            <a:endParaRPr lang="sv-SE" dirty="0"/>
          </a:p>
          <a:p>
            <a:pPr marL="232200" lvl="1" indent="0">
              <a:buNone/>
            </a:pPr>
            <a:endParaRPr lang="sv-SE" dirty="0"/>
          </a:p>
          <a:p>
            <a:pPr marL="232200" lvl="1" indent="0">
              <a:buNone/>
            </a:pPr>
            <a:r>
              <a:rPr lang="sv-SE" dirty="0"/>
              <a:t>Du kan också ringa kundservice   0771 - 776 776 eller besöka ett servicekontor så hjälper Pensionsmyndigheten dig. </a:t>
            </a:r>
          </a:p>
          <a:p>
            <a:pPr marL="232200" lvl="1" indent="0">
              <a:buNone/>
            </a:pPr>
            <a:r>
              <a:rPr lang="sv-SE" dirty="0"/>
              <a:t>Ta med de uppgifter som behövs.</a:t>
            </a:r>
          </a:p>
        </p:txBody>
      </p:sp>
      <p:pic>
        <p:nvPicPr>
          <p:cNvPr id="6" name="Bildobjekt 5">
            <a:extLst>
              <a:ext uri="{FF2B5EF4-FFF2-40B4-BE49-F238E27FC236}">
                <a16:creationId xmlns:a16="http://schemas.microsoft.com/office/drawing/2014/main" id="{D7C16BE7-2379-48F5-9ECE-98872B0A6521}"/>
              </a:ext>
            </a:extLst>
          </p:cNvPr>
          <p:cNvPicPr>
            <a:picLocks noChangeAspect="1"/>
          </p:cNvPicPr>
          <p:nvPr/>
        </p:nvPicPr>
        <p:blipFill>
          <a:blip r:embed="rId4"/>
          <a:stretch>
            <a:fillRect/>
          </a:stretch>
        </p:blipFill>
        <p:spPr>
          <a:xfrm>
            <a:off x="1825552" y="3513903"/>
            <a:ext cx="2897867" cy="1751846"/>
          </a:xfrm>
          <a:prstGeom prst="rect">
            <a:avLst/>
          </a:prstGeom>
        </p:spPr>
      </p:pic>
      <p:pic>
        <p:nvPicPr>
          <p:cNvPr id="4" name="Bildobjekt 3">
            <a:extLst>
              <a:ext uri="{FF2B5EF4-FFF2-40B4-BE49-F238E27FC236}">
                <a16:creationId xmlns:a16="http://schemas.microsoft.com/office/drawing/2014/main" id="{16C12A98-B8F5-4600-A844-9AC6B6C6D3C9}"/>
              </a:ext>
            </a:extLst>
          </p:cNvPr>
          <p:cNvPicPr>
            <a:picLocks noChangeAspect="1"/>
          </p:cNvPicPr>
          <p:nvPr/>
        </p:nvPicPr>
        <p:blipFill>
          <a:blip r:embed="rId5"/>
          <a:stretch>
            <a:fillRect/>
          </a:stretch>
        </p:blipFill>
        <p:spPr>
          <a:xfrm>
            <a:off x="7826521" y="1195643"/>
            <a:ext cx="3739857" cy="2723355"/>
          </a:xfrm>
          <a:prstGeom prst="rect">
            <a:avLst/>
          </a:prstGeom>
        </p:spPr>
      </p:pic>
      <p:sp>
        <p:nvSpPr>
          <p:cNvPr id="5" name="Rektangel 4">
            <a:extLst>
              <a:ext uri="{FF2B5EF4-FFF2-40B4-BE49-F238E27FC236}">
                <a16:creationId xmlns:a16="http://schemas.microsoft.com/office/drawing/2014/main" id="{D08C31CE-0BD8-4C10-B1FB-81B90AEA76C6}"/>
              </a:ext>
            </a:extLst>
          </p:cNvPr>
          <p:cNvSpPr/>
          <p:nvPr/>
        </p:nvSpPr>
        <p:spPr>
          <a:xfrm>
            <a:off x="8398042" y="3264568"/>
            <a:ext cx="1082842" cy="249335"/>
          </a:xfrm>
          <a:prstGeom prst="rect">
            <a:avLst/>
          </a:prstGeom>
          <a:solidFill>
            <a:srgbClr val="FFF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33462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0C5812-B965-467F-B284-8FCBA0E7C41A}"/>
              </a:ext>
            </a:extLst>
          </p:cNvPr>
          <p:cNvSpPr>
            <a:spLocks noGrp="1"/>
          </p:cNvSpPr>
          <p:nvPr>
            <p:ph type="title"/>
          </p:nvPr>
        </p:nvSpPr>
        <p:spPr/>
        <p:txBody>
          <a:bodyPr/>
          <a:lstStyle/>
          <a:p>
            <a:pPr marL="514350" indent="-514350">
              <a:buFont typeface="+mj-lt"/>
              <a:buAutoNum type="arabicPeriod" startAt="2"/>
            </a:pPr>
            <a:r>
              <a:rPr lang="sv-SE" dirty="0"/>
              <a:t>Gör din ansökan</a:t>
            </a:r>
          </a:p>
        </p:txBody>
      </p:sp>
      <p:sp>
        <p:nvSpPr>
          <p:cNvPr id="3" name="Platshållare för text 2">
            <a:extLst>
              <a:ext uri="{FF2B5EF4-FFF2-40B4-BE49-F238E27FC236}">
                <a16:creationId xmlns:a16="http://schemas.microsoft.com/office/drawing/2014/main" id="{7E83C1CB-8A18-4D26-911F-44DE0CDE282B}"/>
              </a:ext>
            </a:extLst>
          </p:cNvPr>
          <p:cNvSpPr>
            <a:spLocks noGrp="1"/>
          </p:cNvSpPr>
          <p:nvPr>
            <p:ph type="body" sz="quarter" idx="13"/>
          </p:nvPr>
        </p:nvSpPr>
        <p:spPr/>
        <p:txBody>
          <a:bodyPr/>
          <a:lstStyle/>
          <a:p>
            <a:r>
              <a:rPr lang="sv-SE" dirty="0"/>
              <a:t>Ansök enkelt på </a:t>
            </a:r>
            <a:r>
              <a:rPr lang="sv-SE" dirty="0">
                <a:hlinkClick r:id="rId3"/>
              </a:rPr>
              <a:t>www.pensionsmyndigheten.se/ansokbt</a:t>
            </a:r>
            <a:r>
              <a:rPr lang="sv-SE" dirty="0"/>
              <a:t> </a:t>
            </a:r>
            <a:br>
              <a:rPr lang="sv-SE" dirty="0"/>
            </a:br>
            <a:r>
              <a:rPr lang="sv-SE" dirty="0"/>
              <a:t>med en e-legitimation såsom bankID. </a:t>
            </a:r>
          </a:p>
          <a:p>
            <a:r>
              <a:rPr lang="sv-SE" dirty="0"/>
              <a:t>Du kan också ansöka via blankett. Mer hjälp för att fylla i alla uppgifter finns på </a:t>
            </a:r>
            <a:r>
              <a:rPr lang="sv-SE" dirty="0">
                <a:hlinkClick r:id="rId4"/>
              </a:rPr>
              <a:t>www.pensionsmyndigheten.se/blanketthjalp</a:t>
            </a:r>
            <a:endParaRPr lang="sv-SE" dirty="0"/>
          </a:p>
          <a:p>
            <a:r>
              <a:rPr lang="sv-SE" dirty="0"/>
              <a:t>Behörig anhörig kan ansöka åt en närstående både på webben och på ansökningsblankett</a:t>
            </a:r>
          </a:p>
          <a:p>
            <a:endParaRPr lang="sv-SE" dirty="0"/>
          </a:p>
          <a:p>
            <a:pPr marL="0" indent="0">
              <a:buNone/>
            </a:pPr>
            <a:endParaRPr lang="sv-SE" dirty="0"/>
          </a:p>
        </p:txBody>
      </p:sp>
      <p:pic>
        <p:nvPicPr>
          <p:cNvPr id="4" name="Bildobjekt 3">
            <a:extLst>
              <a:ext uri="{FF2B5EF4-FFF2-40B4-BE49-F238E27FC236}">
                <a16:creationId xmlns:a16="http://schemas.microsoft.com/office/drawing/2014/main" id="{5A13932C-9122-472D-B3F0-B401373D4D5C}"/>
              </a:ext>
            </a:extLst>
          </p:cNvPr>
          <p:cNvPicPr/>
          <p:nvPr/>
        </p:nvPicPr>
        <p:blipFill rotWithShape="1">
          <a:blip r:embed="rId5"/>
          <a:srcRect l="32256" t="32309" r="42943" b="28566"/>
          <a:stretch/>
        </p:blipFill>
        <p:spPr bwMode="auto">
          <a:xfrm>
            <a:off x="6096000" y="3945055"/>
            <a:ext cx="3071182" cy="25164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81714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CD0989-35A2-4941-A363-0E026EC30120}"/>
              </a:ext>
            </a:extLst>
          </p:cNvPr>
          <p:cNvSpPr>
            <a:spLocks noGrp="1"/>
          </p:cNvSpPr>
          <p:nvPr>
            <p:ph type="title"/>
          </p:nvPr>
        </p:nvSpPr>
        <p:spPr/>
        <p:txBody>
          <a:bodyPr/>
          <a:lstStyle/>
          <a:p>
            <a:r>
              <a:rPr lang="sv-SE" dirty="0"/>
              <a:t>Första gången du ansöker…</a:t>
            </a:r>
          </a:p>
        </p:txBody>
      </p:sp>
      <p:sp>
        <p:nvSpPr>
          <p:cNvPr id="4" name="Ellips 3">
            <a:extLst>
              <a:ext uri="{FF2B5EF4-FFF2-40B4-BE49-F238E27FC236}">
                <a16:creationId xmlns:a16="http://schemas.microsoft.com/office/drawing/2014/main" id="{52F2B2B0-94A3-4954-993E-D39BDA1A1AFA}"/>
              </a:ext>
            </a:extLst>
          </p:cNvPr>
          <p:cNvSpPr/>
          <p:nvPr/>
        </p:nvSpPr>
        <p:spPr>
          <a:xfrm>
            <a:off x="9069972" y="3648480"/>
            <a:ext cx="752444" cy="752444"/>
          </a:xfrm>
          <a:prstGeom prst="ellipse">
            <a:avLst/>
          </a:prstGeom>
          <a:solidFill>
            <a:srgbClr val="FFA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000" dirty="0">
                <a:solidFill>
                  <a:schemeClr val="tx1"/>
                </a:solidFill>
              </a:rPr>
              <a:t>Lön</a:t>
            </a:r>
          </a:p>
        </p:txBody>
      </p:sp>
      <p:sp>
        <p:nvSpPr>
          <p:cNvPr id="5" name="Ellips 4">
            <a:extLst>
              <a:ext uri="{FF2B5EF4-FFF2-40B4-BE49-F238E27FC236}">
                <a16:creationId xmlns:a16="http://schemas.microsoft.com/office/drawing/2014/main" id="{BE591615-EC90-45AD-AD8A-251D4D7B72BD}"/>
              </a:ext>
            </a:extLst>
          </p:cNvPr>
          <p:cNvSpPr/>
          <p:nvPr/>
        </p:nvSpPr>
        <p:spPr>
          <a:xfrm>
            <a:off x="8336187" y="4058551"/>
            <a:ext cx="752444" cy="752444"/>
          </a:xfrm>
          <a:prstGeom prst="ellipse">
            <a:avLst/>
          </a:prstGeom>
          <a:solidFill>
            <a:srgbClr val="FFA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800" dirty="0">
                <a:solidFill>
                  <a:schemeClr val="tx1"/>
                </a:solidFill>
              </a:rPr>
              <a:t>Pensions utbetalning</a:t>
            </a:r>
          </a:p>
          <a:p>
            <a:pPr algn="ctr"/>
            <a:r>
              <a:rPr lang="sv-SE" sz="800" i="1" dirty="0">
                <a:solidFill>
                  <a:schemeClr val="tx1"/>
                </a:solidFill>
              </a:rPr>
              <a:t>Tjänste- pension</a:t>
            </a:r>
          </a:p>
        </p:txBody>
      </p:sp>
      <p:sp>
        <p:nvSpPr>
          <p:cNvPr id="6" name="Ellips 5">
            <a:extLst>
              <a:ext uri="{FF2B5EF4-FFF2-40B4-BE49-F238E27FC236}">
                <a16:creationId xmlns:a16="http://schemas.microsoft.com/office/drawing/2014/main" id="{65F00DCB-24F0-4710-8FD3-A4E529D462CB}"/>
              </a:ext>
            </a:extLst>
          </p:cNvPr>
          <p:cNvSpPr/>
          <p:nvPr/>
        </p:nvSpPr>
        <p:spPr>
          <a:xfrm>
            <a:off x="8336187" y="4870076"/>
            <a:ext cx="752444" cy="752444"/>
          </a:xfrm>
          <a:prstGeom prst="ellipse">
            <a:avLst/>
          </a:prstGeom>
          <a:solidFill>
            <a:srgbClr val="FFA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800" dirty="0">
                <a:solidFill>
                  <a:schemeClr val="tx1"/>
                </a:solidFill>
              </a:rPr>
              <a:t>Pensions utbetalning</a:t>
            </a:r>
          </a:p>
          <a:p>
            <a:pPr algn="ctr"/>
            <a:r>
              <a:rPr lang="sv-SE" sz="800" i="1" dirty="0">
                <a:solidFill>
                  <a:schemeClr val="tx1"/>
                </a:solidFill>
              </a:rPr>
              <a:t>Privat-pension</a:t>
            </a:r>
          </a:p>
        </p:txBody>
      </p:sp>
      <p:sp>
        <p:nvSpPr>
          <p:cNvPr id="7" name="Ellips 6">
            <a:extLst>
              <a:ext uri="{FF2B5EF4-FFF2-40B4-BE49-F238E27FC236}">
                <a16:creationId xmlns:a16="http://schemas.microsoft.com/office/drawing/2014/main" id="{323AF282-D023-4A00-BFC4-E268181C0DAD}"/>
              </a:ext>
            </a:extLst>
          </p:cNvPr>
          <p:cNvSpPr/>
          <p:nvPr/>
        </p:nvSpPr>
        <p:spPr>
          <a:xfrm>
            <a:off x="9108072" y="4469420"/>
            <a:ext cx="752444" cy="752444"/>
          </a:xfrm>
          <a:prstGeom prst="ellipse">
            <a:avLst/>
          </a:prstGeom>
          <a:solidFill>
            <a:srgbClr val="FFA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800" dirty="0">
                <a:solidFill>
                  <a:schemeClr val="tx1"/>
                </a:solidFill>
              </a:rPr>
              <a:t>Pension från annat land</a:t>
            </a:r>
          </a:p>
        </p:txBody>
      </p:sp>
      <p:sp>
        <p:nvSpPr>
          <p:cNvPr id="8" name="Ellips 7">
            <a:extLst>
              <a:ext uri="{FF2B5EF4-FFF2-40B4-BE49-F238E27FC236}">
                <a16:creationId xmlns:a16="http://schemas.microsoft.com/office/drawing/2014/main" id="{12BFCF71-1EEF-409B-9234-446E376B3EE3}"/>
              </a:ext>
            </a:extLst>
          </p:cNvPr>
          <p:cNvSpPr/>
          <p:nvPr/>
        </p:nvSpPr>
        <p:spPr>
          <a:xfrm>
            <a:off x="6029325" y="3227553"/>
            <a:ext cx="752444" cy="7524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900" dirty="0"/>
              <a:t>Pengar på </a:t>
            </a:r>
          </a:p>
          <a:p>
            <a:pPr algn="ctr"/>
            <a:r>
              <a:rPr lang="sv-SE" sz="900" dirty="0"/>
              <a:t>banken</a:t>
            </a:r>
          </a:p>
        </p:txBody>
      </p:sp>
      <p:sp>
        <p:nvSpPr>
          <p:cNvPr id="9" name="Ellips 8">
            <a:extLst>
              <a:ext uri="{FF2B5EF4-FFF2-40B4-BE49-F238E27FC236}">
                <a16:creationId xmlns:a16="http://schemas.microsoft.com/office/drawing/2014/main" id="{2A7B19CC-E8DF-49E8-BE20-C11A758A7456}"/>
              </a:ext>
            </a:extLst>
          </p:cNvPr>
          <p:cNvSpPr/>
          <p:nvPr/>
        </p:nvSpPr>
        <p:spPr>
          <a:xfrm>
            <a:off x="6014691" y="4058551"/>
            <a:ext cx="752444" cy="7524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900" dirty="0"/>
              <a:t>Kontanter</a:t>
            </a:r>
          </a:p>
        </p:txBody>
      </p:sp>
      <p:sp>
        <p:nvSpPr>
          <p:cNvPr id="10" name="Ellips 9">
            <a:extLst>
              <a:ext uri="{FF2B5EF4-FFF2-40B4-BE49-F238E27FC236}">
                <a16:creationId xmlns:a16="http://schemas.microsoft.com/office/drawing/2014/main" id="{15C8C4ED-8199-4E36-A17A-0396080B3975}"/>
              </a:ext>
            </a:extLst>
          </p:cNvPr>
          <p:cNvSpPr/>
          <p:nvPr/>
        </p:nvSpPr>
        <p:spPr>
          <a:xfrm>
            <a:off x="6774823" y="4435701"/>
            <a:ext cx="752444" cy="7524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900" dirty="0"/>
              <a:t>Fonder</a:t>
            </a:r>
          </a:p>
        </p:txBody>
      </p:sp>
      <p:sp>
        <p:nvSpPr>
          <p:cNvPr id="11" name="Ellips 10">
            <a:extLst>
              <a:ext uri="{FF2B5EF4-FFF2-40B4-BE49-F238E27FC236}">
                <a16:creationId xmlns:a16="http://schemas.microsoft.com/office/drawing/2014/main" id="{6BD5D0C7-E8B1-459A-99DB-7766B98C5329}"/>
              </a:ext>
            </a:extLst>
          </p:cNvPr>
          <p:cNvSpPr/>
          <p:nvPr/>
        </p:nvSpPr>
        <p:spPr>
          <a:xfrm>
            <a:off x="6044620" y="4870076"/>
            <a:ext cx="752444" cy="7524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900" dirty="0"/>
              <a:t>Aktier</a:t>
            </a:r>
          </a:p>
        </p:txBody>
      </p:sp>
      <p:sp>
        <p:nvSpPr>
          <p:cNvPr id="12" name="Ellips 11">
            <a:extLst>
              <a:ext uri="{FF2B5EF4-FFF2-40B4-BE49-F238E27FC236}">
                <a16:creationId xmlns:a16="http://schemas.microsoft.com/office/drawing/2014/main" id="{0531F2DF-CD60-4D3B-905A-24F5DE4EEE95}"/>
              </a:ext>
            </a:extLst>
          </p:cNvPr>
          <p:cNvSpPr/>
          <p:nvPr/>
        </p:nvSpPr>
        <p:spPr>
          <a:xfrm>
            <a:off x="6767526" y="3648450"/>
            <a:ext cx="752444" cy="7524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900" dirty="0"/>
              <a:t>Fritidshus</a:t>
            </a:r>
          </a:p>
        </p:txBody>
      </p:sp>
      <p:sp>
        <p:nvSpPr>
          <p:cNvPr id="13" name="Ellips 12">
            <a:extLst>
              <a:ext uri="{FF2B5EF4-FFF2-40B4-BE49-F238E27FC236}">
                <a16:creationId xmlns:a16="http://schemas.microsoft.com/office/drawing/2014/main" id="{45943909-59EC-447B-8458-FB88269A4244}"/>
              </a:ext>
            </a:extLst>
          </p:cNvPr>
          <p:cNvSpPr/>
          <p:nvPr/>
        </p:nvSpPr>
        <p:spPr>
          <a:xfrm>
            <a:off x="10420034" y="3648480"/>
            <a:ext cx="752444" cy="75244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000" dirty="0">
                <a:solidFill>
                  <a:schemeClr val="tx1"/>
                </a:solidFill>
              </a:rPr>
              <a:t>Lån</a:t>
            </a:r>
          </a:p>
        </p:txBody>
      </p:sp>
      <p:sp>
        <p:nvSpPr>
          <p:cNvPr id="14" name="textruta 13">
            <a:extLst>
              <a:ext uri="{FF2B5EF4-FFF2-40B4-BE49-F238E27FC236}">
                <a16:creationId xmlns:a16="http://schemas.microsoft.com/office/drawing/2014/main" id="{5BDB94D8-4171-41D9-8856-A5962320E44C}"/>
              </a:ext>
            </a:extLst>
          </p:cNvPr>
          <p:cNvSpPr txBox="1"/>
          <p:nvPr/>
        </p:nvSpPr>
        <p:spPr>
          <a:xfrm>
            <a:off x="6768397" y="3312755"/>
            <a:ext cx="978144" cy="276999"/>
          </a:xfrm>
          <a:prstGeom prst="rect">
            <a:avLst/>
          </a:prstGeom>
          <a:noFill/>
        </p:spPr>
        <p:txBody>
          <a:bodyPr wrap="square" rtlCol="0">
            <a:spAutoFit/>
          </a:bodyPr>
          <a:lstStyle>
            <a:defPPr>
              <a:defRPr lang="sv-SE"/>
            </a:defPPr>
            <a:lvl1pPr algn="ctr">
              <a:defRPr sz="1200" b="1"/>
            </a:lvl1pPr>
          </a:lstStyle>
          <a:p>
            <a:r>
              <a:rPr lang="sv-SE" dirty="0"/>
              <a:t>Tillgångar</a:t>
            </a:r>
          </a:p>
        </p:txBody>
      </p:sp>
      <p:sp>
        <p:nvSpPr>
          <p:cNvPr id="15" name="textruta 14">
            <a:extLst>
              <a:ext uri="{FF2B5EF4-FFF2-40B4-BE49-F238E27FC236}">
                <a16:creationId xmlns:a16="http://schemas.microsoft.com/office/drawing/2014/main" id="{876CA0F7-23F7-4AD0-A4AA-59E9B79A6977}"/>
              </a:ext>
            </a:extLst>
          </p:cNvPr>
          <p:cNvSpPr txBox="1"/>
          <p:nvPr/>
        </p:nvSpPr>
        <p:spPr>
          <a:xfrm>
            <a:off x="8946390" y="3283508"/>
            <a:ext cx="1168808" cy="276999"/>
          </a:xfrm>
          <a:prstGeom prst="rect">
            <a:avLst/>
          </a:prstGeom>
          <a:noFill/>
        </p:spPr>
        <p:txBody>
          <a:bodyPr wrap="square" rtlCol="0">
            <a:spAutoFit/>
          </a:bodyPr>
          <a:lstStyle/>
          <a:p>
            <a:pPr algn="ctr"/>
            <a:r>
              <a:rPr lang="sv-SE" sz="1200" b="1" dirty="0"/>
              <a:t>Inkomster</a:t>
            </a:r>
          </a:p>
        </p:txBody>
      </p:sp>
      <p:sp>
        <p:nvSpPr>
          <p:cNvPr id="16" name="textruta 15">
            <a:extLst>
              <a:ext uri="{FF2B5EF4-FFF2-40B4-BE49-F238E27FC236}">
                <a16:creationId xmlns:a16="http://schemas.microsoft.com/office/drawing/2014/main" id="{0176D091-A0CF-406D-B04A-34B487ECAFA3}"/>
              </a:ext>
            </a:extLst>
          </p:cNvPr>
          <p:cNvSpPr txBox="1"/>
          <p:nvPr/>
        </p:nvSpPr>
        <p:spPr>
          <a:xfrm>
            <a:off x="10422908" y="3294228"/>
            <a:ext cx="825770" cy="276999"/>
          </a:xfrm>
          <a:prstGeom prst="rect">
            <a:avLst/>
          </a:prstGeom>
          <a:noFill/>
        </p:spPr>
        <p:txBody>
          <a:bodyPr wrap="square" rtlCol="0">
            <a:spAutoFit/>
          </a:bodyPr>
          <a:lstStyle/>
          <a:p>
            <a:pPr algn="ctr"/>
            <a:r>
              <a:rPr lang="sv-SE" sz="1200" b="1" dirty="0"/>
              <a:t>Skulder</a:t>
            </a:r>
          </a:p>
        </p:txBody>
      </p:sp>
      <p:sp>
        <p:nvSpPr>
          <p:cNvPr id="17" name="textruta 16">
            <a:extLst>
              <a:ext uri="{FF2B5EF4-FFF2-40B4-BE49-F238E27FC236}">
                <a16:creationId xmlns:a16="http://schemas.microsoft.com/office/drawing/2014/main" id="{53EBDCFC-6062-481E-9420-81058862D03F}"/>
              </a:ext>
            </a:extLst>
          </p:cNvPr>
          <p:cNvSpPr txBox="1"/>
          <p:nvPr/>
        </p:nvSpPr>
        <p:spPr>
          <a:xfrm>
            <a:off x="6438344" y="2357826"/>
            <a:ext cx="1639936" cy="307777"/>
          </a:xfrm>
          <a:prstGeom prst="rect">
            <a:avLst/>
          </a:prstGeom>
          <a:noFill/>
        </p:spPr>
        <p:txBody>
          <a:bodyPr wrap="none" rtlCol="0">
            <a:spAutoFit/>
          </a:bodyPr>
          <a:lstStyle/>
          <a:p>
            <a:pPr algn="ctr"/>
            <a:r>
              <a:rPr lang="sv-SE" sz="1400" dirty="0"/>
              <a:t>Boendekostnad…</a:t>
            </a:r>
          </a:p>
        </p:txBody>
      </p:sp>
      <p:sp>
        <p:nvSpPr>
          <p:cNvPr id="18" name="textruta 17">
            <a:extLst>
              <a:ext uri="{FF2B5EF4-FFF2-40B4-BE49-F238E27FC236}">
                <a16:creationId xmlns:a16="http://schemas.microsoft.com/office/drawing/2014/main" id="{FAE60664-1FA8-4580-A561-D0164C04B9FF}"/>
              </a:ext>
            </a:extLst>
          </p:cNvPr>
          <p:cNvSpPr txBox="1"/>
          <p:nvPr/>
        </p:nvSpPr>
        <p:spPr>
          <a:xfrm>
            <a:off x="8128040" y="2354995"/>
            <a:ext cx="1673599" cy="307777"/>
          </a:xfrm>
          <a:prstGeom prst="rect">
            <a:avLst/>
          </a:prstGeom>
          <a:noFill/>
        </p:spPr>
        <p:txBody>
          <a:bodyPr wrap="none" rtlCol="0">
            <a:spAutoFit/>
          </a:bodyPr>
          <a:lstStyle/>
          <a:p>
            <a:pPr algn="ctr"/>
            <a:r>
              <a:rPr lang="sv-SE" sz="1400" dirty="0"/>
              <a:t>Familjesituation…</a:t>
            </a:r>
          </a:p>
        </p:txBody>
      </p:sp>
      <p:sp>
        <p:nvSpPr>
          <p:cNvPr id="19" name="textruta 18">
            <a:extLst>
              <a:ext uri="{FF2B5EF4-FFF2-40B4-BE49-F238E27FC236}">
                <a16:creationId xmlns:a16="http://schemas.microsoft.com/office/drawing/2014/main" id="{1494AD44-A9E2-4A6F-AF2E-74BE57DECED2}"/>
              </a:ext>
            </a:extLst>
          </p:cNvPr>
          <p:cNvSpPr txBox="1"/>
          <p:nvPr/>
        </p:nvSpPr>
        <p:spPr>
          <a:xfrm>
            <a:off x="1385316" y="6092157"/>
            <a:ext cx="1968360" cy="461665"/>
          </a:xfrm>
          <a:prstGeom prst="rect">
            <a:avLst/>
          </a:prstGeom>
          <a:noFill/>
        </p:spPr>
        <p:txBody>
          <a:bodyPr wrap="none" rtlCol="0">
            <a:spAutoFit/>
          </a:bodyPr>
          <a:lstStyle/>
          <a:p>
            <a:pPr algn="ctr"/>
            <a:r>
              <a:rPr lang="sv-SE" sz="2400" b="1" dirty="0"/>
              <a:t>Vad vi vet…</a:t>
            </a:r>
          </a:p>
        </p:txBody>
      </p:sp>
      <p:sp>
        <p:nvSpPr>
          <p:cNvPr id="20" name="textruta 19">
            <a:extLst>
              <a:ext uri="{FF2B5EF4-FFF2-40B4-BE49-F238E27FC236}">
                <a16:creationId xmlns:a16="http://schemas.microsoft.com/office/drawing/2014/main" id="{3D461593-24BF-4E99-A3F4-768B13241AFF}"/>
              </a:ext>
            </a:extLst>
          </p:cNvPr>
          <p:cNvSpPr txBox="1"/>
          <p:nvPr/>
        </p:nvSpPr>
        <p:spPr>
          <a:xfrm>
            <a:off x="7077491" y="6156459"/>
            <a:ext cx="2585516" cy="461665"/>
          </a:xfrm>
          <a:prstGeom prst="rect">
            <a:avLst/>
          </a:prstGeom>
          <a:noFill/>
        </p:spPr>
        <p:txBody>
          <a:bodyPr wrap="none" rtlCol="0">
            <a:spAutoFit/>
          </a:bodyPr>
          <a:lstStyle/>
          <a:p>
            <a:pPr algn="ctr"/>
            <a:r>
              <a:rPr lang="sv-SE" sz="2400" b="1" dirty="0"/>
              <a:t>Vad vi </a:t>
            </a:r>
            <a:r>
              <a:rPr lang="sv-SE" sz="2400" b="1" u="sng" dirty="0"/>
              <a:t>inte</a:t>
            </a:r>
            <a:r>
              <a:rPr lang="sv-SE" sz="2400" b="1" dirty="0"/>
              <a:t> vet…</a:t>
            </a:r>
          </a:p>
        </p:txBody>
      </p:sp>
      <p:sp>
        <p:nvSpPr>
          <p:cNvPr id="21" name="textruta 20">
            <a:extLst>
              <a:ext uri="{FF2B5EF4-FFF2-40B4-BE49-F238E27FC236}">
                <a16:creationId xmlns:a16="http://schemas.microsoft.com/office/drawing/2014/main" id="{3695C37B-B5AA-446D-8419-4E0825D8A92A}"/>
              </a:ext>
            </a:extLst>
          </p:cNvPr>
          <p:cNvSpPr txBox="1"/>
          <p:nvPr/>
        </p:nvSpPr>
        <p:spPr>
          <a:xfrm rot="19622567">
            <a:off x="9367036" y="2621732"/>
            <a:ext cx="1531830" cy="307777"/>
          </a:xfrm>
          <a:prstGeom prst="rect">
            <a:avLst/>
          </a:prstGeom>
          <a:noFill/>
        </p:spPr>
        <p:txBody>
          <a:bodyPr wrap="none" rtlCol="0">
            <a:spAutoFit/>
          </a:bodyPr>
          <a:lstStyle/>
          <a:p>
            <a:pPr algn="ctr"/>
            <a:r>
              <a:rPr lang="sv-SE" sz="1400" dirty="0"/>
              <a:t>Totalekonomi…</a:t>
            </a:r>
          </a:p>
        </p:txBody>
      </p:sp>
      <p:sp>
        <p:nvSpPr>
          <p:cNvPr id="22" name="Pratbubbla: rektangel med rundade hörn 21">
            <a:extLst>
              <a:ext uri="{FF2B5EF4-FFF2-40B4-BE49-F238E27FC236}">
                <a16:creationId xmlns:a16="http://schemas.microsoft.com/office/drawing/2014/main" id="{52009B2E-97B2-4048-BD89-4A111050A4CA}"/>
              </a:ext>
            </a:extLst>
          </p:cNvPr>
          <p:cNvSpPr/>
          <p:nvPr/>
        </p:nvSpPr>
        <p:spPr>
          <a:xfrm rot="10800000">
            <a:off x="5286372" y="3132639"/>
            <a:ext cx="6538913" cy="2593180"/>
          </a:xfrm>
          <a:prstGeom prst="wedgeRoundRectCallout">
            <a:avLst>
              <a:gd name="adj1" fmla="val -35254"/>
              <a:gd name="adj2" fmla="val 91934"/>
              <a:gd name="adj3" fmla="val 16667"/>
            </a:avLst>
          </a:prstGeom>
          <a:noFill/>
          <a:ln w="57150">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koppling 22">
            <a:extLst>
              <a:ext uri="{FF2B5EF4-FFF2-40B4-BE49-F238E27FC236}">
                <a16:creationId xmlns:a16="http://schemas.microsoft.com/office/drawing/2014/main" id="{B29AAF80-C721-4497-BAEA-DAB46D32C2E8}"/>
              </a:ext>
            </a:extLst>
          </p:cNvPr>
          <p:cNvCxnSpPr/>
          <p:nvPr/>
        </p:nvCxnSpPr>
        <p:spPr>
          <a:xfrm>
            <a:off x="4419600" y="1653154"/>
            <a:ext cx="0" cy="457619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A3341AC9-1BFF-4CB0-BADF-DB7652A3E37B}"/>
              </a:ext>
            </a:extLst>
          </p:cNvPr>
          <p:cNvSpPr/>
          <p:nvPr/>
        </p:nvSpPr>
        <p:spPr>
          <a:xfrm>
            <a:off x="8336187" y="3224603"/>
            <a:ext cx="752444" cy="752444"/>
          </a:xfrm>
          <a:prstGeom prst="ellipse">
            <a:avLst/>
          </a:prstGeom>
          <a:solidFill>
            <a:srgbClr val="FFA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800" dirty="0">
                <a:solidFill>
                  <a:schemeClr val="tx1"/>
                </a:solidFill>
              </a:rPr>
              <a:t>Pensions utbetalning</a:t>
            </a:r>
          </a:p>
          <a:p>
            <a:pPr algn="ctr"/>
            <a:r>
              <a:rPr lang="sv-SE" sz="800" i="1" dirty="0">
                <a:solidFill>
                  <a:schemeClr val="tx1"/>
                </a:solidFill>
              </a:rPr>
              <a:t>Allmän- pension</a:t>
            </a:r>
          </a:p>
        </p:txBody>
      </p:sp>
      <p:grpSp>
        <p:nvGrpSpPr>
          <p:cNvPr id="25" name="Grupp 24">
            <a:extLst>
              <a:ext uri="{FF2B5EF4-FFF2-40B4-BE49-F238E27FC236}">
                <a16:creationId xmlns:a16="http://schemas.microsoft.com/office/drawing/2014/main" id="{7B31407A-EC86-424E-B357-3B4732111281}"/>
              </a:ext>
            </a:extLst>
          </p:cNvPr>
          <p:cNvGrpSpPr>
            <a:grpSpLocks noChangeAspect="1"/>
          </p:cNvGrpSpPr>
          <p:nvPr/>
        </p:nvGrpSpPr>
        <p:grpSpPr>
          <a:xfrm>
            <a:off x="6419810" y="866216"/>
            <a:ext cx="1440000" cy="1440000"/>
            <a:chOff x="4240289" y="3035095"/>
            <a:chExt cx="1062000" cy="1062000"/>
          </a:xfrm>
        </p:grpSpPr>
        <p:sp>
          <p:nvSpPr>
            <p:cNvPr id="26" name="Ellips 25">
              <a:extLst>
                <a:ext uri="{FF2B5EF4-FFF2-40B4-BE49-F238E27FC236}">
                  <a16:creationId xmlns:a16="http://schemas.microsoft.com/office/drawing/2014/main" id="{99F865AF-F245-4AF6-B242-F3C82FE2B55F}"/>
                </a:ext>
              </a:extLst>
            </p:cNvPr>
            <p:cNvSpPr/>
            <p:nvPr/>
          </p:nvSpPr>
          <p:spPr>
            <a:xfrm>
              <a:off x="4240289" y="3035095"/>
              <a:ext cx="1062000" cy="1062000"/>
            </a:xfrm>
            <a:prstGeom prst="ellipse">
              <a:avLst/>
            </a:prstGeom>
            <a:solidFill>
              <a:srgbClr val="FFE7C8"/>
            </a:solidFill>
            <a:ln w="38100">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7" name="Bild 26">
              <a:extLst>
                <a:ext uri="{FF2B5EF4-FFF2-40B4-BE49-F238E27FC236}">
                  <a16:creationId xmlns:a16="http://schemas.microsoft.com/office/drawing/2014/main" id="{52C52E9E-DA55-421A-B624-66005A9417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9595" y="3143418"/>
              <a:ext cx="727169" cy="770102"/>
            </a:xfrm>
            <a:prstGeom prst="rect">
              <a:avLst/>
            </a:prstGeom>
          </p:spPr>
        </p:pic>
      </p:grpSp>
      <p:grpSp>
        <p:nvGrpSpPr>
          <p:cNvPr id="28" name="Grupp 27">
            <a:extLst>
              <a:ext uri="{FF2B5EF4-FFF2-40B4-BE49-F238E27FC236}">
                <a16:creationId xmlns:a16="http://schemas.microsoft.com/office/drawing/2014/main" id="{15F66075-A652-406E-A2A4-2432E3598550}"/>
              </a:ext>
            </a:extLst>
          </p:cNvPr>
          <p:cNvGrpSpPr>
            <a:grpSpLocks noChangeAspect="1"/>
          </p:cNvGrpSpPr>
          <p:nvPr/>
        </p:nvGrpSpPr>
        <p:grpSpPr>
          <a:xfrm>
            <a:off x="8138148" y="905314"/>
            <a:ext cx="1440000" cy="1440000"/>
            <a:chOff x="6000240" y="1263667"/>
            <a:chExt cx="1062000" cy="1062000"/>
          </a:xfrm>
        </p:grpSpPr>
        <p:sp>
          <p:nvSpPr>
            <p:cNvPr id="29" name="Ellips 28">
              <a:extLst>
                <a:ext uri="{FF2B5EF4-FFF2-40B4-BE49-F238E27FC236}">
                  <a16:creationId xmlns:a16="http://schemas.microsoft.com/office/drawing/2014/main" id="{609E1EB8-5AB5-4012-AA4A-3C45CEDBEF5C}"/>
                </a:ext>
              </a:extLst>
            </p:cNvPr>
            <p:cNvSpPr/>
            <p:nvPr/>
          </p:nvSpPr>
          <p:spPr>
            <a:xfrm>
              <a:off x="6000240" y="1263667"/>
              <a:ext cx="1062000" cy="1062000"/>
            </a:xfrm>
            <a:prstGeom prst="ellipse">
              <a:avLst/>
            </a:prstGeom>
            <a:solidFill>
              <a:srgbClr val="FFE7C8"/>
            </a:solidFill>
            <a:ln w="38100">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0" name="Bild 29">
              <a:extLst>
                <a:ext uri="{FF2B5EF4-FFF2-40B4-BE49-F238E27FC236}">
                  <a16:creationId xmlns:a16="http://schemas.microsoft.com/office/drawing/2014/main" id="{6AEFE222-F8C9-4BCE-89C1-4D22D0F343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22754" y="1346633"/>
              <a:ext cx="561180" cy="900074"/>
            </a:xfrm>
            <a:prstGeom prst="rect">
              <a:avLst/>
            </a:prstGeom>
          </p:spPr>
        </p:pic>
      </p:grpSp>
      <p:grpSp>
        <p:nvGrpSpPr>
          <p:cNvPr id="31" name="Grupp 30">
            <a:extLst>
              <a:ext uri="{FF2B5EF4-FFF2-40B4-BE49-F238E27FC236}">
                <a16:creationId xmlns:a16="http://schemas.microsoft.com/office/drawing/2014/main" id="{CB2923CD-5CD4-432E-8C66-21A622586037}"/>
              </a:ext>
            </a:extLst>
          </p:cNvPr>
          <p:cNvGrpSpPr/>
          <p:nvPr/>
        </p:nvGrpSpPr>
        <p:grpSpPr>
          <a:xfrm>
            <a:off x="9935297" y="938122"/>
            <a:ext cx="1440000" cy="1440000"/>
            <a:chOff x="9902308" y="889821"/>
            <a:chExt cx="1440000" cy="1440000"/>
          </a:xfrm>
        </p:grpSpPr>
        <p:sp>
          <p:nvSpPr>
            <p:cNvPr id="32" name="Ellips 31">
              <a:extLst>
                <a:ext uri="{FF2B5EF4-FFF2-40B4-BE49-F238E27FC236}">
                  <a16:creationId xmlns:a16="http://schemas.microsoft.com/office/drawing/2014/main" id="{7F72FC1B-A0A0-4BFC-BA40-5ED307097B4A}"/>
                </a:ext>
              </a:extLst>
            </p:cNvPr>
            <p:cNvSpPr/>
            <p:nvPr/>
          </p:nvSpPr>
          <p:spPr>
            <a:xfrm>
              <a:off x="9902308" y="889821"/>
              <a:ext cx="1440000" cy="1440000"/>
            </a:xfrm>
            <a:prstGeom prst="ellipse">
              <a:avLst/>
            </a:prstGeom>
            <a:solidFill>
              <a:srgbClr val="FFE7C8"/>
            </a:solidFill>
            <a:ln w="38100">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3" name="Bildobjekt 32">
              <a:extLst>
                <a:ext uri="{FF2B5EF4-FFF2-40B4-BE49-F238E27FC236}">
                  <a16:creationId xmlns:a16="http://schemas.microsoft.com/office/drawing/2014/main" id="{7D331731-F95C-4E5B-912E-BA478665EFAF}"/>
                </a:ext>
              </a:extLst>
            </p:cNvPr>
            <p:cNvPicPr>
              <a:picLocks noChangeAspect="1"/>
            </p:cNvPicPr>
            <p:nvPr/>
          </p:nvPicPr>
          <p:blipFill>
            <a:blip r:embed="rId7"/>
            <a:stretch>
              <a:fillRect/>
            </a:stretch>
          </p:blipFill>
          <p:spPr>
            <a:xfrm>
              <a:off x="10022418" y="1080334"/>
              <a:ext cx="1228526" cy="998422"/>
            </a:xfrm>
            <a:prstGeom prst="rect">
              <a:avLst/>
            </a:prstGeom>
          </p:spPr>
        </p:pic>
      </p:grpSp>
    </p:spTree>
    <p:extLst>
      <p:ext uri="{BB962C8B-B14F-4D97-AF65-F5344CB8AC3E}">
        <p14:creationId xmlns:p14="http://schemas.microsoft.com/office/powerpoint/2010/main" val="238647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2250"/>
                                  </p:stCondLst>
                                  <p:childTnLst>
                                    <p:animScale>
                                      <p:cBhvr>
                                        <p:cTn id="6" dur="2000" fill="hold"/>
                                        <p:tgtEl>
                                          <p:spTgt spid="24"/>
                                        </p:tgtEl>
                                      </p:cBhvr>
                                      <p:by x="150000" y="150000"/>
                                    </p:animScale>
                                  </p:childTnLst>
                                </p:cTn>
                              </p:par>
                              <p:par>
                                <p:cTn id="7" presetID="0" presetClass="path" presetSubtype="0" accel="50000" decel="50000" fill="hold" grpId="1" nodeType="withEffect">
                                  <p:stCondLst>
                                    <p:cond delay="500"/>
                                  </p:stCondLst>
                                  <p:childTnLst>
                                    <p:animMotion origin="layout" path="M -3.33333E-6 0 C -0.10234 -0.03981 -0.22018 -0.1162 -0.30703 -0.11944 C -0.39414 -0.12269 -0.48619 -0.03634 -0.52187 -0.01944 L -0.52187 -0.01921 " pathEditMode="relative" rAng="0" ptsTypes="AAAA">
                                      <p:cBhvr>
                                        <p:cTn id="8" dur="5000" fill="hold"/>
                                        <p:tgtEl>
                                          <p:spTgt spid="24"/>
                                        </p:tgtEl>
                                        <p:attrNameLst>
                                          <p:attrName>ppt_x</p:attrName>
                                          <p:attrName>ppt_y</p:attrName>
                                        </p:attrNameLst>
                                      </p:cBhvr>
                                      <p:rCtr x="-26094" y="-59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70ADD6-A3BE-4167-AA04-5E6881936F00}"/>
              </a:ext>
            </a:extLst>
          </p:cNvPr>
          <p:cNvSpPr>
            <a:spLocks noGrp="1"/>
          </p:cNvSpPr>
          <p:nvPr>
            <p:ph type="title"/>
          </p:nvPr>
        </p:nvSpPr>
        <p:spPr/>
        <p:txBody>
          <a:bodyPr/>
          <a:lstStyle/>
          <a:p>
            <a:r>
              <a:rPr lang="sv-SE" dirty="0"/>
              <a:t>Fyll i ansökan fullständigt</a:t>
            </a:r>
          </a:p>
        </p:txBody>
      </p:sp>
      <p:sp>
        <p:nvSpPr>
          <p:cNvPr id="3" name="Platshållare för text 2">
            <a:extLst>
              <a:ext uri="{FF2B5EF4-FFF2-40B4-BE49-F238E27FC236}">
                <a16:creationId xmlns:a16="http://schemas.microsoft.com/office/drawing/2014/main" id="{765370CF-29C8-4F93-BECD-304B30ED8BD4}"/>
              </a:ext>
            </a:extLst>
          </p:cNvPr>
          <p:cNvSpPr>
            <a:spLocks noGrp="1"/>
          </p:cNvSpPr>
          <p:nvPr>
            <p:ph type="body" sz="quarter" idx="13"/>
          </p:nvPr>
        </p:nvSpPr>
        <p:spPr/>
        <p:txBody>
          <a:bodyPr/>
          <a:lstStyle/>
          <a:p>
            <a:r>
              <a:rPr lang="sv-SE" dirty="0"/>
              <a:t>Fyll i alla uppgifter noga för ett snabbare beslut. </a:t>
            </a:r>
          </a:p>
          <a:p>
            <a:r>
              <a:rPr lang="sv-SE" dirty="0"/>
              <a:t>Ring gärna Pensionsmyndighetens kundservice eller besök ett servicekontor för att få hjälp. </a:t>
            </a:r>
          </a:p>
          <a:p>
            <a:r>
              <a:rPr lang="sv-SE" dirty="0"/>
              <a:t>Kanske även någon närstående kan hjälpa till?</a:t>
            </a:r>
          </a:p>
        </p:txBody>
      </p:sp>
      <p:pic>
        <p:nvPicPr>
          <p:cNvPr id="4" name="Bildobjekt 3">
            <a:extLst>
              <a:ext uri="{FF2B5EF4-FFF2-40B4-BE49-F238E27FC236}">
                <a16:creationId xmlns:a16="http://schemas.microsoft.com/office/drawing/2014/main" id="{FFDC1364-BD48-4EC8-A0E8-AE9C9D5DEE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0041" y="3969572"/>
            <a:ext cx="2491917" cy="2491917"/>
          </a:xfrm>
          <a:prstGeom prst="rect">
            <a:avLst/>
          </a:prstGeom>
        </p:spPr>
      </p:pic>
    </p:spTree>
    <p:extLst>
      <p:ext uri="{BB962C8B-B14F-4D97-AF65-F5344CB8AC3E}">
        <p14:creationId xmlns:p14="http://schemas.microsoft.com/office/powerpoint/2010/main" val="2979626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B1DBD3-4208-4262-9944-D236FA32A92B}"/>
              </a:ext>
            </a:extLst>
          </p:cNvPr>
          <p:cNvSpPr>
            <a:spLocks noGrp="1"/>
          </p:cNvSpPr>
          <p:nvPr>
            <p:ph type="title"/>
          </p:nvPr>
        </p:nvSpPr>
        <p:spPr/>
        <p:txBody>
          <a:bodyPr/>
          <a:lstStyle/>
          <a:p>
            <a:r>
              <a:rPr lang="sv-SE" dirty="0"/>
              <a:t>Behörig anhörig kan ansöka åt en närstående</a:t>
            </a:r>
          </a:p>
        </p:txBody>
      </p:sp>
      <p:sp>
        <p:nvSpPr>
          <p:cNvPr id="3" name="Platshållare för text 2">
            <a:extLst>
              <a:ext uri="{FF2B5EF4-FFF2-40B4-BE49-F238E27FC236}">
                <a16:creationId xmlns:a16="http://schemas.microsoft.com/office/drawing/2014/main" id="{D40E4A6C-12DC-45B9-B613-986742DA8561}"/>
              </a:ext>
            </a:extLst>
          </p:cNvPr>
          <p:cNvSpPr>
            <a:spLocks noGrp="1"/>
          </p:cNvSpPr>
          <p:nvPr>
            <p:ph type="body" sz="quarter" idx="13"/>
          </p:nvPr>
        </p:nvSpPr>
        <p:spPr/>
        <p:txBody>
          <a:bodyPr/>
          <a:lstStyle/>
          <a:p>
            <a:r>
              <a:rPr lang="sv-SE" dirty="0"/>
              <a:t>En anhörig kan vara behörig att företräda en släkting som inte längre själv klarar av sina ekonomiska angelägenheter.</a:t>
            </a:r>
          </a:p>
          <a:p>
            <a:r>
              <a:rPr lang="sv-SE" dirty="0"/>
              <a:t>Enkelt att ansöka på webben med egen e-legitimation såsom bankID.</a:t>
            </a:r>
          </a:p>
          <a:p>
            <a:endParaRPr lang="sv-SE" dirty="0"/>
          </a:p>
        </p:txBody>
      </p:sp>
      <p:pic>
        <p:nvPicPr>
          <p:cNvPr id="4" name="Bildobjekt 3">
            <a:extLst>
              <a:ext uri="{FF2B5EF4-FFF2-40B4-BE49-F238E27FC236}">
                <a16:creationId xmlns:a16="http://schemas.microsoft.com/office/drawing/2014/main" id="{D8970421-73BA-4A27-9ED7-548195573446}"/>
              </a:ext>
            </a:extLst>
          </p:cNvPr>
          <p:cNvPicPr>
            <a:picLocks noChangeAspect="1"/>
          </p:cNvPicPr>
          <p:nvPr/>
        </p:nvPicPr>
        <p:blipFill>
          <a:blip r:embed="rId3"/>
          <a:stretch>
            <a:fillRect/>
          </a:stretch>
        </p:blipFill>
        <p:spPr>
          <a:xfrm>
            <a:off x="1991524" y="3122294"/>
            <a:ext cx="6499215" cy="2857217"/>
          </a:xfrm>
          <a:prstGeom prst="rect">
            <a:avLst/>
          </a:prstGeom>
        </p:spPr>
      </p:pic>
    </p:spTree>
    <p:extLst>
      <p:ext uri="{BB962C8B-B14F-4D97-AF65-F5344CB8AC3E}">
        <p14:creationId xmlns:p14="http://schemas.microsoft.com/office/powerpoint/2010/main" val="1676988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11895582-8D4A-48D1-B354-0D560030F86D}"/>
              </a:ext>
            </a:extLst>
          </p:cNvPr>
          <p:cNvSpPr>
            <a:spLocks noGrp="1"/>
          </p:cNvSpPr>
          <p:nvPr>
            <p:ph type="body" sz="quarter" idx="13"/>
          </p:nvPr>
        </p:nvSpPr>
        <p:spPr>
          <a:xfrm>
            <a:off x="532757" y="1838301"/>
            <a:ext cx="5190114" cy="4234036"/>
          </a:xfrm>
        </p:spPr>
        <p:txBody>
          <a:bodyPr/>
          <a:lstStyle/>
          <a:p>
            <a:pPr lvl="1"/>
            <a:r>
              <a:rPr lang="sv-SE" dirty="0"/>
              <a:t>Tjänstepension</a:t>
            </a:r>
          </a:p>
          <a:p>
            <a:pPr lvl="1"/>
            <a:r>
              <a:rPr lang="sv-SE" dirty="0"/>
              <a:t>Privat pension</a:t>
            </a:r>
          </a:p>
          <a:p>
            <a:pPr lvl="1"/>
            <a:r>
              <a:rPr lang="sv-SE" dirty="0"/>
              <a:t>Tillgångar</a:t>
            </a:r>
          </a:p>
          <a:p>
            <a:endParaRPr lang="sv-SE" dirty="0"/>
          </a:p>
          <a:p>
            <a:endParaRPr lang="sv-SE" dirty="0"/>
          </a:p>
          <a:p>
            <a:pPr marL="0" indent="0">
              <a:buNone/>
            </a:pPr>
            <a:endParaRPr lang="sv-SE" dirty="0"/>
          </a:p>
          <a:p>
            <a:pPr lvl="1"/>
            <a:r>
              <a:rPr lang="sv-SE" dirty="0"/>
              <a:t>Bostadskostnad</a:t>
            </a:r>
          </a:p>
          <a:p>
            <a:pPr lvl="1"/>
            <a:r>
              <a:rPr lang="sv-SE" dirty="0"/>
              <a:t>Byte av bostad</a:t>
            </a:r>
          </a:p>
          <a:p>
            <a:pPr lvl="1"/>
            <a:r>
              <a:rPr lang="sv-SE" dirty="0"/>
              <a:t>Flytt till äldreboende för endera part</a:t>
            </a:r>
          </a:p>
          <a:p>
            <a:pPr marL="232200" lvl="1" indent="0">
              <a:buNone/>
            </a:pPr>
            <a:endParaRPr lang="sv-SE" dirty="0"/>
          </a:p>
          <a:p>
            <a:pPr lvl="1"/>
            <a:endParaRPr lang="sv-SE" dirty="0"/>
          </a:p>
          <a:p>
            <a:endParaRPr lang="sv-SE" dirty="0"/>
          </a:p>
        </p:txBody>
      </p:sp>
      <p:sp>
        <p:nvSpPr>
          <p:cNvPr id="3" name="Platshållare för text 2">
            <a:extLst>
              <a:ext uri="{FF2B5EF4-FFF2-40B4-BE49-F238E27FC236}">
                <a16:creationId xmlns:a16="http://schemas.microsoft.com/office/drawing/2014/main" id="{E8442E7C-659C-4FC0-BD11-5F78794B4E17}"/>
              </a:ext>
            </a:extLst>
          </p:cNvPr>
          <p:cNvSpPr>
            <a:spLocks noGrp="1"/>
          </p:cNvSpPr>
          <p:nvPr>
            <p:ph type="body" sz="quarter" idx="14"/>
          </p:nvPr>
        </p:nvSpPr>
        <p:spPr>
          <a:xfrm>
            <a:off x="6216074" y="1838301"/>
            <a:ext cx="5190114" cy="4234036"/>
          </a:xfrm>
        </p:spPr>
        <p:txBody>
          <a:bodyPr/>
          <a:lstStyle/>
          <a:p>
            <a:pPr lvl="1"/>
            <a:r>
              <a:rPr lang="sv-SE" dirty="0"/>
              <a:t>Vid separation</a:t>
            </a:r>
          </a:p>
          <a:p>
            <a:pPr lvl="1"/>
            <a:r>
              <a:rPr lang="sv-SE" dirty="0"/>
              <a:t>Blir sammanboende</a:t>
            </a:r>
          </a:p>
          <a:p>
            <a:pPr lvl="1"/>
            <a:r>
              <a:rPr lang="sv-SE" dirty="0"/>
              <a:t>Blir inneboende</a:t>
            </a:r>
          </a:p>
          <a:p>
            <a:pPr lvl="1"/>
            <a:r>
              <a:rPr lang="sv-SE" dirty="0"/>
              <a:t>Får en inneboende</a:t>
            </a:r>
          </a:p>
          <a:p>
            <a:pPr marL="0" indent="0">
              <a:buNone/>
            </a:pPr>
            <a:endParaRPr lang="sv-SE" dirty="0"/>
          </a:p>
        </p:txBody>
      </p:sp>
      <p:sp>
        <p:nvSpPr>
          <p:cNvPr id="4" name="Rubrik 3">
            <a:extLst>
              <a:ext uri="{FF2B5EF4-FFF2-40B4-BE49-F238E27FC236}">
                <a16:creationId xmlns:a16="http://schemas.microsoft.com/office/drawing/2014/main" id="{9E996F27-ABA7-4144-A64A-DEBC5047A461}"/>
              </a:ext>
            </a:extLst>
          </p:cNvPr>
          <p:cNvSpPr>
            <a:spLocks noGrp="1"/>
          </p:cNvSpPr>
          <p:nvPr>
            <p:ph type="title"/>
          </p:nvPr>
        </p:nvSpPr>
        <p:spPr>
          <a:xfrm>
            <a:off x="785813" y="556919"/>
            <a:ext cx="10620375" cy="799132"/>
          </a:xfrm>
        </p:spPr>
        <p:txBody>
          <a:bodyPr/>
          <a:lstStyle/>
          <a:p>
            <a:r>
              <a:rPr lang="sv-SE" dirty="0"/>
              <a:t>Om du får bostadstillägg</a:t>
            </a:r>
            <a:br>
              <a:rPr lang="sv-SE" dirty="0"/>
            </a:br>
            <a:r>
              <a:rPr lang="sv-SE" dirty="0"/>
              <a:t>glöm inte att anmäla förändringar     </a:t>
            </a:r>
          </a:p>
        </p:txBody>
      </p:sp>
      <p:pic>
        <p:nvPicPr>
          <p:cNvPr id="5" name="Bild 4">
            <a:extLst>
              <a:ext uri="{FF2B5EF4-FFF2-40B4-BE49-F238E27FC236}">
                <a16:creationId xmlns:a16="http://schemas.microsoft.com/office/drawing/2014/main" id="{FDD68DEC-7582-47A9-821A-2DA81D244B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6325" y="4467016"/>
            <a:ext cx="1939350" cy="2053850"/>
          </a:xfrm>
          <a:prstGeom prst="rect">
            <a:avLst/>
          </a:prstGeom>
        </p:spPr>
      </p:pic>
      <p:pic>
        <p:nvPicPr>
          <p:cNvPr id="6" name="Bild 5">
            <a:extLst>
              <a:ext uri="{FF2B5EF4-FFF2-40B4-BE49-F238E27FC236}">
                <a16:creationId xmlns:a16="http://schemas.microsoft.com/office/drawing/2014/main" id="{0BA4D0A2-6399-4DD3-ACF2-A101A80719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87745" y="1922852"/>
            <a:ext cx="1466850" cy="2352675"/>
          </a:xfrm>
          <a:prstGeom prst="rect">
            <a:avLst/>
          </a:prstGeom>
        </p:spPr>
      </p:pic>
      <p:pic>
        <p:nvPicPr>
          <p:cNvPr id="7" name="Bildobjekt 6">
            <a:extLst>
              <a:ext uri="{FF2B5EF4-FFF2-40B4-BE49-F238E27FC236}">
                <a16:creationId xmlns:a16="http://schemas.microsoft.com/office/drawing/2014/main" id="{9892FB9D-D187-479C-A5A9-F8C0DEBAFD8C}"/>
              </a:ext>
            </a:extLst>
          </p:cNvPr>
          <p:cNvPicPr>
            <a:picLocks noChangeAspect="1"/>
          </p:cNvPicPr>
          <p:nvPr/>
        </p:nvPicPr>
        <p:blipFill>
          <a:blip r:embed="rId7"/>
          <a:stretch>
            <a:fillRect/>
          </a:stretch>
        </p:blipFill>
        <p:spPr>
          <a:xfrm>
            <a:off x="3073346" y="1838301"/>
            <a:ext cx="2248357" cy="1827236"/>
          </a:xfrm>
          <a:prstGeom prst="rect">
            <a:avLst/>
          </a:prstGeom>
        </p:spPr>
      </p:pic>
    </p:spTree>
    <p:extLst>
      <p:ext uri="{BB962C8B-B14F-4D97-AF65-F5344CB8AC3E}">
        <p14:creationId xmlns:p14="http://schemas.microsoft.com/office/powerpoint/2010/main" val="224550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500"/>
                                        <p:tgtEl>
                                          <p:spTgt spid="2">
                                            <p:txEl>
                                              <p:pRg st="6" end="6"/>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Effect transition="in" filter="fade">
                                      <p:cBhvr>
                                        <p:cTn id="41" dur="500"/>
                                        <p:tgtEl>
                                          <p:spTgt spid="2">
                                            <p:txEl>
                                              <p:pRg st="7" end="7"/>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Effect transition="in" filter="fade">
                                      <p:cBhvr>
                                        <p:cTn id="44" dur="500"/>
                                        <p:tgtEl>
                                          <p:spTgt spid="2">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2BDA3E-297E-41D1-9042-F4A16830A655}"/>
              </a:ext>
            </a:extLst>
          </p:cNvPr>
          <p:cNvSpPr>
            <a:spLocks noGrp="1"/>
          </p:cNvSpPr>
          <p:nvPr>
            <p:ph type="title"/>
          </p:nvPr>
        </p:nvSpPr>
        <p:spPr/>
        <p:txBody>
          <a:bodyPr/>
          <a:lstStyle/>
          <a:p>
            <a:r>
              <a:rPr lang="sv-SE" dirty="0"/>
              <a:t>Möjlighet att få bostadstillägg senare i livet</a:t>
            </a:r>
          </a:p>
        </p:txBody>
      </p:sp>
      <p:sp>
        <p:nvSpPr>
          <p:cNvPr id="3" name="Platshållare för text 2">
            <a:extLst>
              <a:ext uri="{FF2B5EF4-FFF2-40B4-BE49-F238E27FC236}">
                <a16:creationId xmlns:a16="http://schemas.microsoft.com/office/drawing/2014/main" id="{1C4890A6-1F65-4320-B500-5913B5E9F8C9}"/>
              </a:ext>
            </a:extLst>
          </p:cNvPr>
          <p:cNvSpPr>
            <a:spLocks noGrp="1"/>
          </p:cNvSpPr>
          <p:nvPr>
            <p:ph type="body" sz="quarter" idx="13"/>
          </p:nvPr>
        </p:nvSpPr>
        <p:spPr>
          <a:xfrm>
            <a:off x="785814" y="1474791"/>
            <a:ext cx="8910636" cy="4248150"/>
          </a:xfrm>
        </p:spPr>
        <p:txBody>
          <a:bodyPr/>
          <a:lstStyle/>
          <a:p>
            <a:r>
              <a:rPr lang="sv-SE" dirty="0"/>
              <a:t>Förändringar i ekonomin</a:t>
            </a:r>
          </a:p>
          <a:p>
            <a:pPr lvl="1"/>
            <a:r>
              <a:rPr lang="sv-SE" dirty="0"/>
              <a:t>Bostadskostnaden ökar</a:t>
            </a:r>
          </a:p>
          <a:p>
            <a:pPr lvl="1"/>
            <a:r>
              <a:rPr lang="sv-SE" dirty="0"/>
              <a:t>Inkomst upphör</a:t>
            </a:r>
          </a:p>
          <a:p>
            <a:pPr lvl="1"/>
            <a:r>
              <a:rPr lang="sv-SE" dirty="0"/>
              <a:t>Tillgångarna minskar</a:t>
            </a:r>
          </a:p>
          <a:p>
            <a:endParaRPr lang="sv-SE" dirty="0"/>
          </a:p>
          <a:p>
            <a:r>
              <a:rPr lang="sv-SE" dirty="0"/>
              <a:t>Ensamstående</a:t>
            </a:r>
          </a:p>
          <a:p>
            <a:pPr lvl="1"/>
            <a:r>
              <a:rPr lang="sv-SE" dirty="0"/>
              <a:t>Vid separation</a:t>
            </a:r>
          </a:p>
          <a:p>
            <a:pPr lvl="1"/>
            <a:r>
              <a:rPr lang="sv-SE" dirty="0"/>
              <a:t>Änka eller änkling</a:t>
            </a:r>
          </a:p>
          <a:p>
            <a:pPr lvl="1"/>
            <a:r>
              <a:rPr lang="sv-SE" dirty="0"/>
              <a:t>Flytt till äldreboende</a:t>
            </a:r>
          </a:p>
        </p:txBody>
      </p:sp>
      <p:grpSp>
        <p:nvGrpSpPr>
          <p:cNvPr id="5" name="Grupp 4">
            <a:extLst>
              <a:ext uri="{FF2B5EF4-FFF2-40B4-BE49-F238E27FC236}">
                <a16:creationId xmlns:a16="http://schemas.microsoft.com/office/drawing/2014/main" id="{953CCB30-3905-48D0-B3C0-737C20DA4F95}"/>
              </a:ext>
            </a:extLst>
          </p:cNvPr>
          <p:cNvGrpSpPr/>
          <p:nvPr/>
        </p:nvGrpSpPr>
        <p:grpSpPr>
          <a:xfrm>
            <a:off x="7799294" y="2219961"/>
            <a:ext cx="2533109" cy="2418078"/>
            <a:chOff x="5385753" y="1958871"/>
            <a:chExt cx="1993148" cy="1993146"/>
          </a:xfrm>
        </p:grpSpPr>
        <p:sp>
          <p:nvSpPr>
            <p:cNvPr id="7" name="Ellips 6">
              <a:extLst>
                <a:ext uri="{FF2B5EF4-FFF2-40B4-BE49-F238E27FC236}">
                  <a16:creationId xmlns:a16="http://schemas.microsoft.com/office/drawing/2014/main" id="{C4A2921B-98BA-472B-BAAD-FA73569CFC92}"/>
                </a:ext>
              </a:extLst>
            </p:cNvPr>
            <p:cNvSpPr/>
            <p:nvPr/>
          </p:nvSpPr>
          <p:spPr>
            <a:xfrm>
              <a:off x="5385753" y="1958871"/>
              <a:ext cx="1993148" cy="1993146"/>
            </a:xfrm>
            <a:prstGeom prst="ellipse">
              <a:avLst/>
            </a:prstGeom>
            <a:solidFill>
              <a:srgbClr val="FFE7C8"/>
            </a:solidFill>
            <a:ln w="57150">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 7">
              <a:extLst>
                <a:ext uri="{FF2B5EF4-FFF2-40B4-BE49-F238E27FC236}">
                  <a16:creationId xmlns:a16="http://schemas.microsoft.com/office/drawing/2014/main" id="{0E2C406A-7CB2-4337-AC7F-3607412B64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05171" y="2140166"/>
              <a:ext cx="1040603" cy="1669019"/>
            </a:xfrm>
            <a:prstGeom prst="rect">
              <a:avLst/>
            </a:prstGeom>
          </p:spPr>
        </p:pic>
      </p:grpSp>
    </p:spTree>
    <p:extLst>
      <p:ext uri="{BB962C8B-B14F-4D97-AF65-F5344CB8AC3E}">
        <p14:creationId xmlns:p14="http://schemas.microsoft.com/office/powerpoint/2010/main" val="2349555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0B087A-BAEA-4C38-9B8C-8DE3E438C22F}"/>
              </a:ext>
            </a:extLst>
          </p:cNvPr>
          <p:cNvSpPr>
            <a:spLocks noGrp="1"/>
          </p:cNvSpPr>
          <p:nvPr>
            <p:ph type="title"/>
          </p:nvPr>
        </p:nvSpPr>
        <p:spPr/>
        <p:txBody>
          <a:bodyPr/>
          <a:lstStyle/>
          <a:p>
            <a:r>
              <a:rPr lang="sv-SE" dirty="0"/>
              <a:t>Sammanfattning</a:t>
            </a:r>
          </a:p>
        </p:txBody>
      </p:sp>
      <p:sp>
        <p:nvSpPr>
          <p:cNvPr id="4" name="Platshållare för text 2">
            <a:extLst>
              <a:ext uri="{FF2B5EF4-FFF2-40B4-BE49-F238E27FC236}">
                <a16:creationId xmlns:a16="http://schemas.microsoft.com/office/drawing/2014/main" id="{4A75F871-0A04-4778-AE07-218DDD41C7A8}"/>
              </a:ext>
            </a:extLst>
          </p:cNvPr>
          <p:cNvSpPr txBox="1">
            <a:spLocks/>
          </p:cNvSpPr>
          <p:nvPr/>
        </p:nvSpPr>
        <p:spPr>
          <a:xfrm>
            <a:off x="1749644" y="1714510"/>
            <a:ext cx="9569145" cy="424815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spcAft>
                <a:spcPts val="400"/>
              </a:spcAft>
              <a:buClr>
                <a:schemeClr val="accent1"/>
              </a:buClr>
              <a:buFont typeface="Arial" panose="020B0604020202020204" pitchFamily="34" charset="0"/>
              <a:buChar char="•"/>
              <a:defRPr sz="2400" kern="1200">
                <a:solidFill>
                  <a:schemeClr val="tx2">
                    <a:lumMod val="75000"/>
                    <a:lumOff val="25000"/>
                  </a:schemeClr>
                </a:solidFill>
                <a:latin typeface="+mn-lt"/>
                <a:ea typeface="+mn-ea"/>
                <a:cs typeface="+mn-cs"/>
              </a:defRPr>
            </a:lvl1pPr>
            <a:lvl2pPr marL="460800" indent="-228600" algn="l" defTabSz="914400" rtl="0" eaLnBrk="1" latinLnBrk="0" hangingPunct="1">
              <a:lnSpc>
                <a:spcPct val="100000"/>
              </a:lnSpc>
              <a:spcBef>
                <a:spcPts val="500"/>
              </a:spcBef>
              <a:spcAft>
                <a:spcPts val="400"/>
              </a:spcAft>
              <a:buClr>
                <a:schemeClr val="accent1"/>
              </a:buClr>
              <a:buFont typeface="Pensio Sans Normal" panose="00000500000000000000" pitchFamily="50" charset="0"/>
              <a:buChar char="−"/>
              <a:defRPr sz="2000" kern="1200">
                <a:solidFill>
                  <a:schemeClr val="tx2">
                    <a:lumMod val="75000"/>
                    <a:lumOff val="25000"/>
                  </a:schemeClr>
                </a:solidFill>
                <a:latin typeface="+mn-lt"/>
                <a:ea typeface="+mn-ea"/>
                <a:cs typeface="+mn-cs"/>
              </a:defRPr>
            </a:lvl2pPr>
            <a:lvl3pPr marL="691200" indent="-228600" algn="l" defTabSz="914400" rtl="0" eaLnBrk="1" latinLnBrk="0" hangingPunct="1">
              <a:lnSpc>
                <a:spcPct val="100000"/>
              </a:lnSpc>
              <a:spcBef>
                <a:spcPts val="500"/>
              </a:spcBef>
              <a:spcAft>
                <a:spcPts val="400"/>
              </a:spcAft>
              <a:buClr>
                <a:schemeClr val="accent1"/>
              </a:buClr>
              <a:buFont typeface="Pensio Sans Normal" panose="00000500000000000000" pitchFamily="50" charset="0"/>
              <a:buChar char="−"/>
              <a:defRPr sz="1800" kern="1200">
                <a:solidFill>
                  <a:schemeClr val="tx2">
                    <a:lumMod val="75000"/>
                    <a:lumOff val="25000"/>
                  </a:schemeClr>
                </a:solidFill>
                <a:latin typeface="+mn-lt"/>
                <a:ea typeface="+mn-ea"/>
                <a:cs typeface="+mn-cs"/>
              </a:defRPr>
            </a:lvl3pPr>
            <a:lvl4pPr marL="921600" indent="-228600" algn="l" defTabSz="914400" rtl="0" eaLnBrk="1" latinLnBrk="0" hangingPunct="1">
              <a:lnSpc>
                <a:spcPct val="100000"/>
              </a:lnSpc>
              <a:spcBef>
                <a:spcPts val="500"/>
              </a:spcBef>
              <a:spcAft>
                <a:spcPts val="400"/>
              </a:spcAft>
              <a:buClr>
                <a:schemeClr val="accent1"/>
              </a:buClr>
              <a:buFont typeface="Pensio Sans Normal" panose="00000500000000000000" pitchFamily="50" charset="0"/>
              <a:buChar char="−"/>
              <a:defRPr sz="1600" kern="1200">
                <a:solidFill>
                  <a:schemeClr val="tx2">
                    <a:lumMod val="75000"/>
                    <a:lumOff val="25000"/>
                  </a:schemeClr>
                </a:solidFill>
                <a:latin typeface="+mn-lt"/>
                <a:ea typeface="+mn-ea"/>
                <a:cs typeface="+mn-cs"/>
              </a:defRPr>
            </a:lvl4pPr>
            <a:lvl5pPr marL="1116000" indent="-228600" algn="l" defTabSz="914400" rtl="0" eaLnBrk="1" latinLnBrk="0" hangingPunct="1">
              <a:lnSpc>
                <a:spcPct val="100000"/>
              </a:lnSpc>
              <a:spcBef>
                <a:spcPts val="500"/>
              </a:spcBef>
              <a:spcAft>
                <a:spcPts val="400"/>
              </a:spcAft>
              <a:buClr>
                <a:schemeClr val="accent1"/>
              </a:buClr>
              <a:buFont typeface="Pensio Sans Normal" panose="00000500000000000000" pitchFamily="50" charset="0"/>
              <a:buChar char="−"/>
              <a:defRPr sz="1600" kern="1200">
                <a:solidFill>
                  <a:schemeClr val="tx2">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dirty="0"/>
              <a:t>Gör en preliminärberäkningen och se om du kan få bostadstillägg</a:t>
            </a:r>
          </a:p>
          <a:p>
            <a:pPr marL="0" indent="0">
              <a:buFont typeface="Arial" panose="020B0604020202020204" pitchFamily="34" charset="0"/>
              <a:buNone/>
            </a:pPr>
            <a:r>
              <a:rPr lang="sv-SE" dirty="0"/>
              <a:t> </a:t>
            </a:r>
          </a:p>
          <a:p>
            <a:pPr marL="0" indent="0">
              <a:buFont typeface="Arial" panose="020B0604020202020204" pitchFamily="34" charset="0"/>
              <a:buNone/>
            </a:pPr>
            <a:r>
              <a:rPr lang="sv-SE" dirty="0"/>
              <a:t>Ansök direkt på hemsidan eller blankett, du kan ta hjälp av en anhörig</a:t>
            </a:r>
          </a:p>
          <a:p>
            <a:pPr marL="0" indent="0">
              <a:buFont typeface="Arial" panose="020B0604020202020204" pitchFamily="34" charset="0"/>
              <a:buNone/>
            </a:pPr>
            <a:endParaRPr lang="sv-SE" dirty="0"/>
          </a:p>
          <a:p>
            <a:pPr marL="0" indent="0">
              <a:buFont typeface="Arial" panose="020B0604020202020204" pitchFamily="34" charset="0"/>
              <a:buNone/>
            </a:pPr>
            <a:r>
              <a:rPr lang="sv-SE" dirty="0"/>
              <a:t>Vi vet inte allt, det är viktigt att lämna en komplett ansökan</a:t>
            </a:r>
          </a:p>
          <a:p>
            <a:pPr marL="0" indent="0">
              <a:buFont typeface="Arial" panose="020B0604020202020204" pitchFamily="34" charset="0"/>
              <a:buNone/>
            </a:pPr>
            <a:endParaRPr lang="sv-SE" dirty="0"/>
          </a:p>
          <a:p>
            <a:pPr marL="0" indent="0">
              <a:buFont typeface="Arial" panose="020B0604020202020204" pitchFamily="34" charset="0"/>
              <a:buNone/>
            </a:pPr>
            <a:r>
              <a:rPr lang="sv-SE" dirty="0"/>
              <a:t>Om du får bostadstillägg, glöm inte att anmäla förändringar</a:t>
            </a:r>
          </a:p>
          <a:p>
            <a:endParaRPr lang="sv-SE" dirty="0"/>
          </a:p>
        </p:txBody>
      </p:sp>
      <p:pic>
        <p:nvPicPr>
          <p:cNvPr id="9" name="Bild 8" descr="Tummen upp">
            <a:extLst>
              <a:ext uri="{FF2B5EF4-FFF2-40B4-BE49-F238E27FC236}">
                <a16:creationId xmlns:a16="http://schemas.microsoft.com/office/drawing/2014/main" id="{84EE626B-29E8-4171-825A-84E5480765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1476" y="2566506"/>
            <a:ext cx="669324" cy="669324"/>
          </a:xfrm>
          <a:prstGeom prst="rect">
            <a:avLst/>
          </a:prstGeom>
        </p:spPr>
      </p:pic>
      <p:pic>
        <p:nvPicPr>
          <p:cNvPr id="10" name="Bild 9">
            <a:extLst>
              <a:ext uri="{FF2B5EF4-FFF2-40B4-BE49-F238E27FC236}">
                <a16:creationId xmlns:a16="http://schemas.microsoft.com/office/drawing/2014/main" id="{08F29B13-6E41-4C44-8948-364969EC53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1092" y="1595545"/>
            <a:ext cx="530092" cy="530092"/>
          </a:xfrm>
          <a:prstGeom prst="rect">
            <a:avLst/>
          </a:prstGeom>
        </p:spPr>
      </p:pic>
      <p:grpSp>
        <p:nvGrpSpPr>
          <p:cNvPr id="5" name="Grupp 4">
            <a:extLst>
              <a:ext uri="{FF2B5EF4-FFF2-40B4-BE49-F238E27FC236}">
                <a16:creationId xmlns:a16="http://schemas.microsoft.com/office/drawing/2014/main" id="{A0DD3C61-B6BC-463F-9457-BAAB44F4333D}"/>
              </a:ext>
            </a:extLst>
          </p:cNvPr>
          <p:cNvGrpSpPr/>
          <p:nvPr/>
        </p:nvGrpSpPr>
        <p:grpSpPr>
          <a:xfrm>
            <a:off x="797383" y="4894725"/>
            <a:ext cx="565501" cy="541039"/>
            <a:chOff x="1030288" y="4894725"/>
            <a:chExt cx="565501" cy="541039"/>
          </a:xfrm>
        </p:grpSpPr>
        <p:sp>
          <p:nvSpPr>
            <p:cNvPr id="17" name="Ellips 16">
              <a:extLst>
                <a:ext uri="{FF2B5EF4-FFF2-40B4-BE49-F238E27FC236}">
                  <a16:creationId xmlns:a16="http://schemas.microsoft.com/office/drawing/2014/main" id="{3C2AB0F3-3657-481F-9CA1-9F3EA665F1A7}"/>
                </a:ext>
              </a:extLst>
            </p:cNvPr>
            <p:cNvSpPr/>
            <p:nvPr/>
          </p:nvSpPr>
          <p:spPr>
            <a:xfrm>
              <a:off x="1030288" y="4894725"/>
              <a:ext cx="541039" cy="541039"/>
            </a:xfrm>
            <a:prstGeom prst="ellipse">
              <a:avLst/>
            </a:prstGeom>
            <a:noFill/>
            <a:ln w="28575">
              <a:solidFill>
                <a:srgbClr val="B9B1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8" name="textruta 17">
              <a:extLst>
                <a:ext uri="{FF2B5EF4-FFF2-40B4-BE49-F238E27FC236}">
                  <a16:creationId xmlns:a16="http://schemas.microsoft.com/office/drawing/2014/main" id="{D7BA4A6D-3430-45C0-B68F-479FB207FD73}"/>
                </a:ext>
              </a:extLst>
            </p:cNvPr>
            <p:cNvSpPr txBox="1"/>
            <p:nvPr/>
          </p:nvSpPr>
          <p:spPr>
            <a:xfrm>
              <a:off x="1036319" y="5005690"/>
              <a:ext cx="559470" cy="307777"/>
            </a:xfrm>
            <a:prstGeom prst="rect">
              <a:avLst/>
            </a:prstGeom>
            <a:noFill/>
          </p:spPr>
          <p:txBody>
            <a:bodyPr wrap="square" rtlCol="0">
              <a:spAutoFit/>
            </a:bodyPr>
            <a:lstStyle/>
            <a:p>
              <a:r>
                <a:rPr lang="sv-SE" sz="1400" b="1" dirty="0">
                  <a:solidFill>
                    <a:srgbClr val="B9B1A9"/>
                  </a:solidFill>
                  <a:latin typeface="Pensio Sans Medium" panose="00000500000000000000" pitchFamily="50" charset="0"/>
                </a:rPr>
                <a:t>+ / -</a:t>
              </a:r>
            </a:p>
          </p:txBody>
        </p:sp>
      </p:grpSp>
      <p:pic>
        <p:nvPicPr>
          <p:cNvPr id="3" name="Bildobjekt 2">
            <a:extLst>
              <a:ext uri="{FF2B5EF4-FFF2-40B4-BE49-F238E27FC236}">
                <a16:creationId xmlns:a16="http://schemas.microsoft.com/office/drawing/2014/main" id="{17F83F94-2EE7-4F76-A08D-D9EEE654586C}"/>
              </a:ext>
            </a:extLst>
          </p:cNvPr>
          <p:cNvPicPr>
            <a:picLocks noChangeAspect="1"/>
          </p:cNvPicPr>
          <p:nvPr/>
        </p:nvPicPr>
        <p:blipFill>
          <a:blip r:embed="rId7"/>
          <a:stretch>
            <a:fillRect/>
          </a:stretch>
        </p:blipFill>
        <p:spPr>
          <a:xfrm>
            <a:off x="762709" y="3676699"/>
            <a:ext cx="606858" cy="689144"/>
          </a:xfrm>
          <a:prstGeom prst="rect">
            <a:avLst/>
          </a:prstGeom>
        </p:spPr>
      </p:pic>
    </p:spTree>
    <p:extLst>
      <p:ext uri="{BB962C8B-B14F-4D97-AF65-F5344CB8AC3E}">
        <p14:creationId xmlns:p14="http://schemas.microsoft.com/office/powerpoint/2010/main" val="257114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54FCFC-0DAE-4B7A-89E8-F58E02E929B1}"/>
              </a:ext>
            </a:extLst>
          </p:cNvPr>
          <p:cNvSpPr>
            <a:spLocks noGrp="1"/>
          </p:cNvSpPr>
          <p:nvPr>
            <p:ph type="title"/>
          </p:nvPr>
        </p:nvSpPr>
        <p:spPr/>
        <p:txBody>
          <a:bodyPr/>
          <a:lstStyle/>
          <a:p>
            <a:r>
              <a:rPr lang="sv-SE" dirty="0"/>
              <a:t>Pensionärer som går miste om pengar</a:t>
            </a:r>
          </a:p>
        </p:txBody>
      </p:sp>
      <p:sp>
        <p:nvSpPr>
          <p:cNvPr id="3" name="Platshållare för text 2">
            <a:extLst>
              <a:ext uri="{FF2B5EF4-FFF2-40B4-BE49-F238E27FC236}">
                <a16:creationId xmlns:a16="http://schemas.microsoft.com/office/drawing/2014/main" id="{4200E0DC-D4A2-4B59-8082-91CE5613C408}"/>
              </a:ext>
            </a:extLst>
          </p:cNvPr>
          <p:cNvSpPr>
            <a:spLocks noGrp="1"/>
          </p:cNvSpPr>
          <p:nvPr>
            <p:ph type="body" sz="quarter" idx="13"/>
          </p:nvPr>
        </p:nvSpPr>
        <p:spPr/>
        <p:txBody>
          <a:bodyPr vert="horz" lIns="0" tIns="0" rIns="0" bIns="0" rtlCol="0" anchor="t">
            <a:noAutofit/>
          </a:bodyPr>
          <a:lstStyle/>
          <a:p>
            <a:r>
              <a:rPr lang="sv-SE" dirty="0"/>
              <a:t>Cirka</a:t>
            </a:r>
            <a:r>
              <a:rPr lang="sv-SE" dirty="0">
                <a:solidFill>
                  <a:srgbClr val="000000"/>
                </a:solidFill>
              </a:rPr>
              <a:t> 300 000 </a:t>
            </a:r>
            <a:r>
              <a:rPr lang="sv-SE" dirty="0"/>
              <a:t>pensionärer får bostadstillägg idag.</a:t>
            </a:r>
          </a:p>
          <a:p>
            <a:r>
              <a:rPr lang="sv-SE" dirty="0"/>
              <a:t>Ca 24 000 pensionärer får äldreförsörjningsstöd idag.</a:t>
            </a:r>
          </a:p>
          <a:p>
            <a:r>
              <a:rPr lang="sv-SE" dirty="0"/>
              <a:t>Uppskattningar visar att drygt 130 000 pensionärer skulle kunna få någon av ersättningarna, men har inte ansökt.</a:t>
            </a:r>
          </a:p>
          <a:p>
            <a:r>
              <a:rPr lang="sv-SE" dirty="0"/>
              <a:t>Viktigt att nå fram med information så att de som har rätt till bostadstillägg och/eller äldreförsörjningsstöd kan ansöka.</a:t>
            </a:r>
          </a:p>
        </p:txBody>
      </p:sp>
    </p:spTree>
    <p:extLst>
      <p:ext uri="{BB962C8B-B14F-4D97-AF65-F5344CB8AC3E}">
        <p14:creationId xmlns:p14="http://schemas.microsoft.com/office/powerpoint/2010/main" val="577799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E61AA8-E5FE-4E20-BC3A-86249EABF8B5}"/>
              </a:ext>
            </a:extLst>
          </p:cNvPr>
          <p:cNvSpPr>
            <a:spLocks noGrp="1"/>
          </p:cNvSpPr>
          <p:nvPr>
            <p:ph type="title"/>
          </p:nvPr>
        </p:nvSpPr>
        <p:spPr/>
        <p:txBody>
          <a:bodyPr/>
          <a:lstStyle/>
          <a:p>
            <a:r>
              <a:rPr lang="sv-SE" dirty="0"/>
              <a:t>Mer information eller hjälp</a:t>
            </a:r>
          </a:p>
        </p:txBody>
      </p:sp>
      <p:sp>
        <p:nvSpPr>
          <p:cNvPr id="3" name="Platshållare för text 2">
            <a:extLst>
              <a:ext uri="{FF2B5EF4-FFF2-40B4-BE49-F238E27FC236}">
                <a16:creationId xmlns:a16="http://schemas.microsoft.com/office/drawing/2014/main" id="{0D2FCC58-CC35-42AF-A39D-65D5421DC555}"/>
              </a:ext>
            </a:extLst>
          </p:cNvPr>
          <p:cNvSpPr>
            <a:spLocks noGrp="1"/>
          </p:cNvSpPr>
          <p:nvPr>
            <p:ph type="body" sz="quarter" idx="13"/>
          </p:nvPr>
        </p:nvSpPr>
        <p:spPr>
          <a:xfrm>
            <a:off x="1785020" y="1556993"/>
            <a:ext cx="8910636" cy="4248150"/>
          </a:xfrm>
        </p:spPr>
        <p:txBody>
          <a:bodyPr/>
          <a:lstStyle/>
          <a:p>
            <a:pPr marL="0" indent="0">
              <a:buNone/>
            </a:pPr>
            <a:r>
              <a:rPr lang="sv-SE" dirty="0"/>
              <a:t>Besök webbplatsen </a:t>
            </a:r>
            <a:r>
              <a:rPr lang="sv-SE" dirty="0">
                <a:hlinkClick r:id="rId3"/>
              </a:rPr>
              <a:t>www.pensionsmyndigheten.se</a:t>
            </a:r>
            <a:endParaRPr lang="sv-SE" dirty="0"/>
          </a:p>
          <a:p>
            <a:pPr lvl="1"/>
            <a:r>
              <a:rPr lang="sv-SE" dirty="0">
                <a:hlinkClick r:id="rId4"/>
              </a:rPr>
              <a:t>Så fungerar bostadstillägg</a:t>
            </a:r>
            <a:endParaRPr lang="sv-SE" dirty="0"/>
          </a:p>
          <a:p>
            <a:pPr marL="0" indent="0">
              <a:buNone/>
            </a:pPr>
            <a:endParaRPr lang="sv-SE" dirty="0"/>
          </a:p>
          <a:p>
            <a:pPr marL="0" indent="0">
              <a:buNone/>
            </a:pPr>
            <a:r>
              <a:rPr lang="sv-SE" dirty="0"/>
              <a:t>Ring kundservice via 0771 - 776 776</a:t>
            </a:r>
          </a:p>
          <a:p>
            <a:pPr marL="0" indent="0">
              <a:buNone/>
            </a:pPr>
            <a:endParaRPr lang="sv-SE" dirty="0"/>
          </a:p>
          <a:p>
            <a:pPr marL="0" indent="0">
              <a:buNone/>
            </a:pPr>
            <a:r>
              <a:rPr lang="sv-SE" dirty="0"/>
              <a:t>Personlig hjälp vid servicekontor</a:t>
            </a:r>
          </a:p>
          <a:p>
            <a:pPr lvl="1"/>
            <a:r>
              <a:rPr lang="sv-SE" dirty="0"/>
              <a:t>På pensionsmyndighetens webbplats hittar du adress till närmaste servicekontor.</a:t>
            </a:r>
          </a:p>
          <a:p>
            <a:pPr marL="232200" lvl="1" indent="0">
              <a:buNone/>
            </a:pPr>
            <a:endParaRPr lang="sv-SE" dirty="0"/>
          </a:p>
          <a:p>
            <a:endParaRPr lang="sv-SE" dirty="0"/>
          </a:p>
        </p:txBody>
      </p:sp>
      <p:pic>
        <p:nvPicPr>
          <p:cNvPr id="6" name="Bildobjekt 5">
            <a:extLst>
              <a:ext uri="{FF2B5EF4-FFF2-40B4-BE49-F238E27FC236}">
                <a16:creationId xmlns:a16="http://schemas.microsoft.com/office/drawing/2014/main" id="{096CE4D5-931B-49E0-A376-33B6AB9DF5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814" y="1556993"/>
            <a:ext cx="630212" cy="569981"/>
          </a:xfrm>
          <a:prstGeom prst="rect">
            <a:avLst/>
          </a:prstGeom>
        </p:spPr>
      </p:pic>
      <p:pic>
        <p:nvPicPr>
          <p:cNvPr id="7" name="Bild 6">
            <a:extLst>
              <a:ext uri="{FF2B5EF4-FFF2-40B4-BE49-F238E27FC236}">
                <a16:creationId xmlns:a16="http://schemas.microsoft.com/office/drawing/2014/main" id="{E82BD4C1-F627-47C9-93EB-841814331F5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4808" y="2904471"/>
            <a:ext cx="630212" cy="679966"/>
          </a:xfrm>
          <a:prstGeom prst="rect">
            <a:avLst/>
          </a:prstGeom>
        </p:spPr>
      </p:pic>
      <p:pic>
        <p:nvPicPr>
          <p:cNvPr id="8" name="Bild 7">
            <a:extLst>
              <a:ext uri="{FF2B5EF4-FFF2-40B4-BE49-F238E27FC236}">
                <a16:creationId xmlns:a16="http://schemas.microsoft.com/office/drawing/2014/main" id="{2BD8B6F4-2C56-4DCE-80BA-75EF05EB5FE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5813" y="4361934"/>
            <a:ext cx="710531" cy="624406"/>
          </a:xfrm>
          <a:prstGeom prst="rect">
            <a:avLst/>
          </a:prstGeom>
        </p:spPr>
      </p:pic>
    </p:spTree>
    <p:extLst>
      <p:ext uri="{BB962C8B-B14F-4D97-AF65-F5344CB8AC3E}">
        <p14:creationId xmlns:p14="http://schemas.microsoft.com/office/powerpoint/2010/main" val="578943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6368D5-7F55-4A19-9E17-12780B9645FB}"/>
              </a:ext>
            </a:extLst>
          </p:cNvPr>
          <p:cNvSpPr>
            <a:spLocks noGrp="1"/>
          </p:cNvSpPr>
          <p:nvPr>
            <p:ph type="title"/>
          </p:nvPr>
        </p:nvSpPr>
        <p:spPr/>
        <p:txBody>
          <a:bodyPr/>
          <a:lstStyle/>
          <a:p>
            <a:r>
              <a:rPr lang="sv-SE" dirty="0"/>
              <a:t>Sprid gärna informationen vidare…</a:t>
            </a:r>
          </a:p>
        </p:txBody>
      </p:sp>
      <p:sp>
        <p:nvSpPr>
          <p:cNvPr id="3" name="Platshållare för text 2">
            <a:extLst>
              <a:ext uri="{FF2B5EF4-FFF2-40B4-BE49-F238E27FC236}">
                <a16:creationId xmlns:a16="http://schemas.microsoft.com/office/drawing/2014/main" id="{C7728D3D-48EB-4B8C-89C5-CB934BE3FD5B}"/>
              </a:ext>
            </a:extLst>
          </p:cNvPr>
          <p:cNvSpPr>
            <a:spLocks noGrp="1"/>
          </p:cNvSpPr>
          <p:nvPr>
            <p:ph type="body" sz="quarter" idx="13"/>
          </p:nvPr>
        </p:nvSpPr>
        <p:spPr>
          <a:xfrm>
            <a:off x="1196632" y="1621651"/>
            <a:ext cx="8910636" cy="4248150"/>
          </a:xfrm>
        </p:spPr>
        <p:txBody>
          <a:bodyPr/>
          <a:lstStyle/>
          <a:p>
            <a:endParaRPr lang="sv-SE" dirty="0"/>
          </a:p>
          <a:p>
            <a:endParaRPr lang="sv-SE" dirty="0"/>
          </a:p>
          <a:p>
            <a:endParaRPr lang="sv-SE" dirty="0"/>
          </a:p>
          <a:p>
            <a:endParaRPr lang="sv-SE" dirty="0"/>
          </a:p>
          <a:p>
            <a:endParaRPr lang="sv-SE" dirty="0"/>
          </a:p>
          <a:p>
            <a:endParaRPr lang="sv-SE" dirty="0"/>
          </a:p>
          <a:p>
            <a:pPr marL="0" indent="0">
              <a:buNone/>
            </a:pPr>
            <a:endParaRPr lang="sv-SE" dirty="0"/>
          </a:p>
          <a:p>
            <a:pPr marL="0" indent="0" algn="r">
              <a:buNone/>
            </a:pPr>
            <a:r>
              <a:rPr lang="sv-SE" dirty="0"/>
              <a:t>Stort tack från Pensionsmyndigheten!</a:t>
            </a:r>
          </a:p>
        </p:txBody>
      </p:sp>
      <p:pic>
        <p:nvPicPr>
          <p:cNvPr id="4" name="Bildobjekt 3">
            <a:extLst>
              <a:ext uri="{FF2B5EF4-FFF2-40B4-BE49-F238E27FC236}">
                <a16:creationId xmlns:a16="http://schemas.microsoft.com/office/drawing/2014/main" id="{AED9BA0C-5D50-4520-8346-3BC41A869E43}"/>
              </a:ext>
            </a:extLst>
          </p:cNvPr>
          <p:cNvPicPr>
            <a:picLocks noChangeAspect="1"/>
          </p:cNvPicPr>
          <p:nvPr/>
        </p:nvPicPr>
        <p:blipFill>
          <a:blip r:embed="rId3"/>
          <a:stretch>
            <a:fillRect/>
          </a:stretch>
        </p:blipFill>
        <p:spPr>
          <a:xfrm>
            <a:off x="2404988" y="1719831"/>
            <a:ext cx="3691012" cy="2612544"/>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8" name="Bildobjekt 7">
            <a:extLst>
              <a:ext uri="{FF2B5EF4-FFF2-40B4-BE49-F238E27FC236}">
                <a16:creationId xmlns:a16="http://schemas.microsoft.com/office/drawing/2014/main" id="{5BDCC89F-CD1F-4D39-B1C1-55898FC5A859}"/>
              </a:ext>
            </a:extLst>
          </p:cNvPr>
          <p:cNvPicPr>
            <a:picLocks noChangeAspect="1"/>
          </p:cNvPicPr>
          <p:nvPr/>
        </p:nvPicPr>
        <p:blipFill>
          <a:blip r:embed="rId3"/>
          <a:stretch>
            <a:fillRect/>
          </a:stretch>
        </p:blipFill>
        <p:spPr>
          <a:xfrm>
            <a:off x="3775079" y="2104188"/>
            <a:ext cx="3691012" cy="2612544"/>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9" name="Bildobjekt 8">
            <a:extLst>
              <a:ext uri="{FF2B5EF4-FFF2-40B4-BE49-F238E27FC236}">
                <a16:creationId xmlns:a16="http://schemas.microsoft.com/office/drawing/2014/main" id="{42460D88-3021-42D5-B89B-7221BEE4B15B}"/>
              </a:ext>
            </a:extLst>
          </p:cNvPr>
          <p:cNvPicPr>
            <a:picLocks noChangeAspect="1"/>
          </p:cNvPicPr>
          <p:nvPr/>
        </p:nvPicPr>
        <p:blipFill>
          <a:blip r:embed="rId3"/>
          <a:stretch>
            <a:fillRect/>
          </a:stretch>
        </p:blipFill>
        <p:spPr>
          <a:xfrm>
            <a:off x="5145170" y="2488544"/>
            <a:ext cx="3691012" cy="2612544"/>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7559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42078B-D75F-4506-9B31-B869A190C0AE}"/>
              </a:ext>
            </a:extLst>
          </p:cNvPr>
          <p:cNvSpPr>
            <a:spLocks noGrp="1"/>
          </p:cNvSpPr>
          <p:nvPr>
            <p:ph type="title"/>
          </p:nvPr>
        </p:nvSpPr>
        <p:spPr/>
        <p:txBody>
          <a:bodyPr/>
          <a:lstStyle/>
          <a:p>
            <a:r>
              <a:rPr lang="sv-SE" dirty="0"/>
              <a:t>Det här är bostadstillägg</a:t>
            </a:r>
          </a:p>
        </p:txBody>
      </p:sp>
      <p:sp>
        <p:nvSpPr>
          <p:cNvPr id="3" name="Platshållare för text 2">
            <a:extLst>
              <a:ext uri="{FF2B5EF4-FFF2-40B4-BE49-F238E27FC236}">
                <a16:creationId xmlns:a16="http://schemas.microsoft.com/office/drawing/2014/main" id="{EC19B88B-F353-4D4B-869F-FCEA41ABFC96}"/>
              </a:ext>
            </a:extLst>
          </p:cNvPr>
          <p:cNvSpPr>
            <a:spLocks noGrp="1"/>
          </p:cNvSpPr>
          <p:nvPr>
            <p:ph type="body" sz="quarter" idx="13"/>
          </p:nvPr>
        </p:nvSpPr>
        <p:spPr>
          <a:xfrm>
            <a:off x="1903729" y="1523703"/>
            <a:ext cx="8910636" cy="4248150"/>
          </a:xfrm>
        </p:spPr>
        <p:txBody>
          <a:bodyPr/>
          <a:lstStyle/>
          <a:p>
            <a:pPr marL="0" indent="0">
              <a:buNone/>
              <a:tabLst>
                <a:tab pos="360363" algn="l"/>
              </a:tabLst>
            </a:pPr>
            <a:r>
              <a:rPr lang="sv-SE" dirty="0"/>
              <a:t>Ett skattefritt tillägg för dig med låg pension</a:t>
            </a:r>
          </a:p>
          <a:p>
            <a:pPr marL="0" indent="0">
              <a:buNone/>
              <a:tabLst>
                <a:tab pos="360363" algn="l"/>
              </a:tabLst>
            </a:pPr>
            <a:endParaRPr lang="sv-SE" dirty="0"/>
          </a:p>
          <a:p>
            <a:pPr marL="0" indent="0">
              <a:buNone/>
              <a:tabLst>
                <a:tab pos="360363" algn="l"/>
              </a:tabLst>
            </a:pPr>
            <a:r>
              <a:rPr lang="sv-SE" dirty="0"/>
              <a:t>Ingår i grundskyddet och utbetalas av Pensionsmyndigheten</a:t>
            </a:r>
          </a:p>
          <a:p>
            <a:pPr marL="0" indent="0">
              <a:buNone/>
              <a:tabLst>
                <a:tab pos="360363" algn="l"/>
              </a:tabLst>
            </a:pPr>
            <a:endParaRPr lang="sv-SE" dirty="0"/>
          </a:p>
          <a:p>
            <a:pPr marL="0" indent="0">
              <a:buNone/>
              <a:tabLst>
                <a:tab pos="360363" algn="l"/>
              </a:tabLst>
            </a:pPr>
            <a:r>
              <a:rPr lang="sv-SE" dirty="0"/>
              <a:t>Ett inkomstprövat tillägg som beror på bostadskostnad, familjesituation, inkomst och tillgångar.</a:t>
            </a:r>
          </a:p>
          <a:p>
            <a:pPr marL="0" indent="0">
              <a:buNone/>
              <a:tabLst>
                <a:tab pos="360363" algn="l"/>
              </a:tabLst>
            </a:pPr>
            <a:endParaRPr lang="sv-SE" dirty="0"/>
          </a:p>
          <a:p>
            <a:pPr marL="0" indent="0">
              <a:buNone/>
              <a:tabLst>
                <a:tab pos="360363" algn="l"/>
              </a:tabLst>
            </a:pPr>
            <a:endParaRPr lang="sv-SE" dirty="0"/>
          </a:p>
        </p:txBody>
      </p:sp>
      <p:pic>
        <p:nvPicPr>
          <p:cNvPr id="4" name="Bild 3">
            <a:extLst>
              <a:ext uri="{FF2B5EF4-FFF2-40B4-BE49-F238E27FC236}">
                <a16:creationId xmlns:a16="http://schemas.microsoft.com/office/drawing/2014/main" id="{C38984F2-D5AB-4294-A754-34BFCE4E2E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8001" y="1489257"/>
            <a:ext cx="793700" cy="561833"/>
          </a:xfrm>
          <a:prstGeom prst="rect">
            <a:avLst/>
          </a:prstGeom>
        </p:spPr>
      </p:pic>
      <p:pic>
        <p:nvPicPr>
          <p:cNvPr id="5" name="Bild 4">
            <a:extLst>
              <a:ext uri="{FF2B5EF4-FFF2-40B4-BE49-F238E27FC236}">
                <a16:creationId xmlns:a16="http://schemas.microsoft.com/office/drawing/2014/main" id="{1F2CB8B0-1E3A-46D4-9CA5-90B88392B0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8001" y="2508883"/>
            <a:ext cx="793700" cy="661417"/>
          </a:xfrm>
          <a:prstGeom prst="rect">
            <a:avLst/>
          </a:prstGeom>
        </p:spPr>
      </p:pic>
      <p:pic>
        <p:nvPicPr>
          <p:cNvPr id="6" name="Bild 5" descr="Tummen upp">
            <a:extLst>
              <a:ext uri="{FF2B5EF4-FFF2-40B4-BE49-F238E27FC236}">
                <a16:creationId xmlns:a16="http://schemas.microsoft.com/office/drawing/2014/main" id="{36F2992E-2946-4539-895A-B2AECCCC5FE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8001" y="3647778"/>
            <a:ext cx="669324" cy="669324"/>
          </a:xfrm>
          <a:prstGeom prst="rect">
            <a:avLst/>
          </a:prstGeom>
        </p:spPr>
      </p:pic>
    </p:spTree>
    <p:extLst>
      <p:ext uri="{BB962C8B-B14F-4D97-AF65-F5344CB8AC3E}">
        <p14:creationId xmlns:p14="http://schemas.microsoft.com/office/powerpoint/2010/main" val="180584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C2124B-8C64-4716-8E75-86286E9BC125}"/>
              </a:ext>
            </a:extLst>
          </p:cNvPr>
          <p:cNvSpPr>
            <a:spLocks noGrp="1"/>
          </p:cNvSpPr>
          <p:nvPr>
            <p:ph type="title"/>
          </p:nvPr>
        </p:nvSpPr>
        <p:spPr>
          <a:xfrm>
            <a:off x="565042" y="339407"/>
            <a:ext cx="10620375" cy="799132"/>
          </a:xfrm>
        </p:spPr>
        <p:txBody>
          <a:bodyPr/>
          <a:lstStyle/>
          <a:p>
            <a:r>
              <a:rPr lang="sv-SE" dirty="0"/>
              <a:t>Det här är äldreförsörjningsstöd</a:t>
            </a:r>
          </a:p>
        </p:txBody>
      </p:sp>
      <p:sp>
        <p:nvSpPr>
          <p:cNvPr id="3" name="Platshållare för text 2">
            <a:extLst>
              <a:ext uri="{FF2B5EF4-FFF2-40B4-BE49-F238E27FC236}">
                <a16:creationId xmlns:a16="http://schemas.microsoft.com/office/drawing/2014/main" id="{3084B984-C82B-487D-8255-6FA59D9B3CA7}"/>
              </a:ext>
            </a:extLst>
          </p:cNvPr>
          <p:cNvSpPr>
            <a:spLocks noGrp="1"/>
          </p:cNvSpPr>
          <p:nvPr>
            <p:ph type="body" sz="quarter" idx="13"/>
          </p:nvPr>
        </p:nvSpPr>
        <p:spPr>
          <a:xfrm>
            <a:off x="1579899" y="1295227"/>
            <a:ext cx="8910636" cy="4248150"/>
          </a:xfrm>
        </p:spPr>
        <p:txBody>
          <a:bodyPr/>
          <a:lstStyle/>
          <a:p>
            <a:pPr marL="0" indent="0">
              <a:buNone/>
            </a:pPr>
            <a:r>
              <a:rPr lang="sv-SE" dirty="0">
                <a:solidFill>
                  <a:schemeClr val="tx1"/>
                </a:solidFill>
              </a:rPr>
              <a:t>Ett skattefritt stöd för dig som har låg eller ingen pension, så att du får en skälig levnadsnivå och kan betala för ditt boende. </a:t>
            </a:r>
          </a:p>
          <a:p>
            <a:pPr marL="0" indent="0">
              <a:buNone/>
            </a:pPr>
            <a:endParaRPr lang="sv-SE" dirty="0"/>
          </a:p>
          <a:p>
            <a:pPr marL="0" indent="0">
              <a:buNone/>
            </a:pPr>
            <a:r>
              <a:rPr lang="sv-SE" dirty="0"/>
              <a:t>Vid ansökan om bostadstillägg prövas alltid rätten till äldreförsörjningsstöd.</a:t>
            </a:r>
          </a:p>
          <a:p>
            <a:endParaRPr lang="sv-SE" dirty="0"/>
          </a:p>
          <a:p>
            <a:pPr marL="0" indent="0">
              <a:buNone/>
            </a:pPr>
            <a:r>
              <a:rPr lang="sv-SE" dirty="0"/>
              <a:t>Likt bostadstillägget är äldreförsörjningsstödet ett inkomstprövat stöd som beror på bostadskostnad, familjesituation, inkomst och tillgångar.</a:t>
            </a:r>
          </a:p>
          <a:p>
            <a:endParaRPr lang="sv-SE" dirty="0"/>
          </a:p>
          <a:p>
            <a:endParaRPr lang="sv-SE" b="1" dirty="0">
              <a:solidFill>
                <a:schemeClr val="tx1"/>
              </a:solidFill>
            </a:endParaRPr>
          </a:p>
          <a:p>
            <a:endParaRPr lang="sv-SE" dirty="0"/>
          </a:p>
          <a:p>
            <a:endParaRPr lang="sv-SE" dirty="0"/>
          </a:p>
        </p:txBody>
      </p:sp>
      <p:pic>
        <p:nvPicPr>
          <p:cNvPr id="4" name="Bild 3">
            <a:extLst>
              <a:ext uri="{FF2B5EF4-FFF2-40B4-BE49-F238E27FC236}">
                <a16:creationId xmlns:a16="http://schemas.microsoft.com/office/drawing/2014/main" id="{912F5934-7660-47CE-AFDF-0C4138EE79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5042" y="1393010"/>
            <a:ext cx="793700" cy="561833"/>
          </a:xfrm>
          <a:prstGeom prst="rect">
            <a:avLst/>
          </a:prstGeom>
        </p:spPr>
      </p:pic>
      <p:pic>
        <p:nvPicPr>
          <p:cNvPr id="5" name="Bild 4">
            <a:extLst>
              <a:ext uri="{FF2B5EF4-FFF2-40B4-BE49-F238E27FC236}">
                <a16:creationId xmlns:a16="http://schemas.microsoft.com/office/drawing/2014/main" id="{2FEFCB98-4C3C-4FC8-A3BD-EC9727BF0F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5042" y="2767583"/>
            <a:ext cx="793700" cy="661417"/>
          </a:xfrm>
          <a:prstGeom prst="rect">
            <a:avLst/>
          </a:prstGeom>
        </p:spPr>
      </p:pic>
      <p:pic>
        <p:nvPicPr>
          <p:cNvPr id="6" name="Bild 5" descr="Tummen upp">
            <a:extLst>
              <a:ext uri="{FF2B5EF4-FFF2-40B4-BE49-F238E27FC236}">
                <a16:creationId xmlns:a16="http://schemas.microsoft.com/office/drawing/2014/main" id="{6101572B-E902-4C6A-8C24-13CC289E60D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9418" y="4253325"/>
            <a:ext cx="669324" cy="669324"/>
          </a:xfrm>
          <a:prstGeom prst="rect">
            <a:avLst/>
          </a:prstGeom>
        </p:spPr>
      </p:pic>
    </p:spTree>
    <p:extLst>
      <p:ext uri="{BB962C8B-B14F-4D97-AF65-F5344CB8AC3E}">
        <p14:creationId xmlns:p14="http://schemas.microsoft.com/office/powerpoint/2010/main" val="53314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42078B-D75F-4506-9B31-B869A190C0AE}"/>
              </a:ext>
            </a:extLst>
          </p:cNvPr>
          <p:cNvSpPr>
            <a:spLocks noGrp="1"/>
          </p:cNvSpPr>
          <p:nvPr>
            <p:ph type="title"/>
          </p:nvPr>
        </p:nvSpPr>
        <p:spPr/>
        <p:txBody>
          <a:bodyPr/>
          <a:lstStyle/>
          <a:p>
            <a:r>
              <a:rPr lang="sv-SE" dirty="0"/>
              <a:t>Vem kan ansöka om  bostadstillägg?</a:t>
            </a:r>
          </a:p>
        </p:txBody>
      </p:sp>
      <p:sp>
        <p:nvSpPr>
          <p:cNvPr id="5" name="textruta 4">
            <a:extLst>
              <a:ext uri="{FF2B5EF4-FFF2-40B4-BE49-F238E27FC236}">
                <a16:creationId xmlns:a16="http://schemas.microsoft.com/office/drawing/2014/main" id="{E6BF24AE-0040-46FD-B64E-0534A153F6AA}"/>
              </a:ext>
            </a:extLst>
          </p:cNvPr>
          <p:cNvSpPr txBox="1"/>
          <p:nvPr/>
        </p:nvSpPr>
        <p:spPr>
          <a:xfrm>
            <a:off x="650010" y="5680962"/>
            <a:ext cx="1584088" cy="646331"/>
          </a:xfrm>
          <a:prstGeom prst="rect">
            <a:avLst/>
          </a:prstGeom>
          <a:noFill/>
        </p:spPr>
        <p:txBody>
          <a:bodyPr wrap="none" rtlCol="0">
            <a:spAutoFit/>
          </a:bodyPr>
          <a:lstStyle/>
          <a:p>
            <a:pPr algn="ctr"/>
            <a:r>
              <a:rPr lang="sv-SE" dirty="0"/>
              <a:t>Beror på </a:t>
            </a:r>
          </a:p>
          <a:p>
            <a:pPr algn="ctr"/>
            <a:r>
              <a:rPr lang="sv-SE" dirty="0"/>
              <a:t>när du är född</a:t>
            </a:r>
          </a:p>
        </p:txBody>
      </p:sp>
      <p:sp>
        <p:nvSpPr>
          <p:cNvPr id="6" name="textruta 5">
            <a:extLst>
              <a:ext uri="{FF2B5EF4-FFF2-40B4-BE49-F238E27FC236}">
                <a16:creationId xmlns:a16="http://schemas.microsoft.com/office/drawing/2014/main" id="{53A319E0-425D-4B0C-8B89-8892979BF1CD}"/>
              </a:ext>
            </a:extLst>
          </p:cNvPr>
          <p:cNvSpPr txBox="1"/>
          <p:nvPr/>
        </p:nvSpPr>
        <p:spPr>
          <a:xfrm>
            <a:off x="4710996" y="5678464"/>
            <a:ext cx="3770887" cy="369332"/>
          </a:xfrm>
          <a:prstGeom prst="rect">
            <a:avLst/>
          </a:prstGeom>
          <a:noFill/>
        </p:spPr>
        <p:txBody>
          <a:bodyPr wrap="square" rtlCol="0">
            <a:spAutoFit/>
          </a:bodyPr>
          <a:lstStyle/>
          <a:p>
            <a:pPr algn="ctr"/>
            <a:r>
              <a:rPr lang="sv-SE" dirty="0"/>
              <a:t>Du ska bo i Sverige</a:t>
            </a:r>
          </a:p>
        </p:txBody>
      </p:sp>
      <p:sp>
        <p:nvSpPr>
          <p:cNvPr id="7" name="textruta 6">
            <a:extLst>
              <a:ext uri="{FF2B5EF4-FFF2-40B4-BE49-F238E27FC236}">
                <a16:creationId xmlns:a16="http://schemas.microsoft.com/office/drawing/2014/main" id="{A2710452-FB06-4063-BF98-0A4EEA7C3937}"/>
              </a:ext>
            </a:extLst>
          </p:cNvPr>
          <p:cNvSpPr txBox="1"/>
          <p:nvPr/>
        </p:nvSpPr>
        <p:spPr>
          <a:xfrm>
            <a:off x="3956137" y="1648323"/>
            <a:ext cx="3570189" cy="646331"/>
          </a:xfrm>
          <a:prstGeom prst="rect">
            <a:avLst/>
          </a:prstGeom>
          <a:noFill/>
        </p:spPr>
        <p:txBody>
          <a:bodyPr wrap="square" rtlCol="0">
            <a:spAutoFit/>
          </a:bodyPr>
          <a:lstStyle/>
          <a:p>
            <a:pPr lvl="0" algn="ctr">
              <a:defRPr/>
            </a:pPr>
            <a:r>
              <a:rPr lang="sv-SE" dirty="0">
                <a:solidFill>
                  <a:srgbClr val="000000"/>
                </a:solidFill>
              </a:rPr>
              <a:t>Du behöver ta ut hela din </a:t>
            </a:r>
            <a:br>
              <a:rPr lang="sv-SE" dirty="0">
                <a:solidFill>
                  <a:srgbClr val="000000"/>
                </a:solidFill>
              </a:rPr>
            </a:br>
            <a:r>
              <a:rPr lang="sv-SE" dirty="0">
                <a:solidFill>
                  <a:srgbClr val="000000"/>
                </a:solidFill>
              </a:rPr>
              <a:t>allmänna pension</a:t>
            </a:r>
          </a:p>
        </p:txBody>
      </p:sp>
      <p:cxnSp>
        <p:nvCxnSpPr>
          <p:cNvPr id="8" name="Böjd koppling 16">
            <a:extLst>
              <a:ext uri="{FF2B5EF4-FFF2-40B4-BE49-F238E27FC236}">
                <a16:creationId xmlns:a16="http://schemas.microsoft.com/office/drawing/2014/main" id="{B0471F5C-827E-4465-8198-C5F0FE15AE86}"/>
              </a:ext>
            </a:extLst>
          </p:cNvPr>
          <p:cNvCxnSpPr>
            <a:cxnSpLocks/>
            <a:endCxn id="15" idx="2"/>
          </p:cNvCxnSpPr>
          <p:nvPr/>
        </p:nvCxnSpPr>
        <p:spPr>
          <a:xfrm rot="5400000" flipH="1" flipV="1">
            <a:off x="1614097" y="2441147"/>
            <a:ext cx="1006841" cy="1350936"/>
          </a:xfrm>
          <a:prstGeom prst="curvedConnector2">
            <a:avLst/>
          </a:prstGeom>
          <a:ln w="57150" cap="rnd">
            <a:solidFill>
              <a:schemeClr val="accent4"/>
            </a:solidFill>
            <a:prstDash val="sysDot"/>
            <a:round/>
            <a:tailEnd type="triangle"/>
          </a:ln>
        </p:spPr>
        <p:style>
          <a:lnRef idx="1">
            <a:schemeClr val="accent1"/>
          </a:lnRef>
          <a:fillRef idx="0">
            <a:schemeClr val="accent1"/>
          </a:fillRef>
          <a:effectRef idx="0">
            <a:schemeClr val="accent1"/>
          </a:effectRef>
          <a:fontRef idx="minor">
            <a:schemeClr val="tx1"/>
          </a:fontRef>
        </p:style>
      </p:cxnSp>
      <p:cxnSp>
        <p:nvCxnSpPr>
          <p:cNvPr id="9" name="Böjd koppling 29">
            <a:extLst>
              <a:ext uri="{FF2B5EF4-FFF2-40B4-BE49-F238E27FC236}">
                <a16:creationId xmlns:a16="http://schemas.microsoft.com/office/drawing/2014/main" id="{2599BFEA-2BFC-443C-B001-59FF6335ACA0}"/>
              </a:ext>
            </a:extLst>
          </p:cNvPr>
          <p:cNvCxnSpPr>
            <a:cxnSpLocks/>
            <a:stCxn id="15" idx="4"/>
            <a:endCxn id="12" idx="2"/>
          </p:cNvCxnSpPr>
          <p:nvPr/>
        </p:nvCxnSpPr>
        <p:spPr>
          <a:xfrm rot="16200000" flipH="1">
            <a:off x="4148455" y="3223221"/>
            <a:ext cx="969894" cy="1715337"/>
          </a:xfrm>
          <a:prstGeom prst="curvedConnector2">
            <a:avLst/>
          </a:prstGeom>
          <a:ln w="57150" cap="rnd">
            <a:solidFill>
              <a:schemeClr val="accent4"/>
            </a:solidFill>
            <a:prstDash val="sysDot"/>
            <a:round/>
            <a:tailEnd type="triangle"/>
          </a:ln>
        </p:spPr>
        <p:style>
          <a:lnRef idx="1">
            <a:schemeClr val="accent1"/>
          </a:lnRef>
          <a:fillRef idx="0">
            <a:schemeClr val="accent1"/>
          </a:fillRef>
          <a:effectRef idx="0">
            <a:schemeClr val="accent1"/>
          </a:effectRef>
          <a:fontRef idx="minor">
            <a:schemeClr val="tx1"/>
          </a:fontRef>
        </p:style>
      </p:cxnSp>
      <p:cxnSp>
        <p:nvCxnSpPr>
          <p:cNvPr id="10" name="Böjd koppling 29">
            <a:extLst>
              <a:ext uri="{FF2B5EF4-FFF2-40B4-BE49-F238E27FC236}">
                <a16:creationId xmlns:a16="http://schemas.microsoft.com/office/drawing/2014/main" id="{E31B2E04-100F-42FB-95CF-A71D563A0DB0}"/>
              </a:ext>
            </a:extLst>
          </p:cNvPr>
          <p:cNvCxnSpPr>
            <a:cxnSpLocks/>
            <a:stCxn id="12" idx="0"/>
          </p:cNvCxnSpPr>
          <p:nvPr/>
        </p:nvCxnSpPr>
        <p:spPr>
          <a:xfrm rot="5400000" flipH="1" flipV="1">
            <a:off x="6896118" y="1735578"/>
            <a:ext cx="1425213" cy="2269808"/>
          </a:xfrm>
          <a:prstGeom prst="curvedConnector2">
            <a:avLst/>
          </a:prstGeom>
          <a:ln w="57150" cap="rnd">
            <a:solidFill>
              <a:schemeClr val="accent4"/>
            </a:solidFill>
            <a:prstDash val="sysDot"/>
            <a:round/>
            <a:tailEnd type="triangle"/>
          </a:ln>
        </p:spPr>
        <p:style>
          <a:lnRef idx="1">
            <a:schemeClr val="accent1"/>
          </a:lnRef>
          <a:fillRef idx="0">
            <a:schemeClr val="accent1"/>
          </a:fillRef>
          <a:effectRef idx="0">
            <a:schemeClr val="accent1"/>
          </a:effectRef>
          <a:fontRef idx="minor">
            <a:schemeClr val="tx1"/>
          </a:fontRef>
        </p:style>
      </p:cxnSp>
      <p:grpSp>
        <p:nvGrpSpPr>
          <p:cNvPr id="11" name="Grupp 10">
            <a:extLst>
              <a:ext uri="{FF2B5EF4-FFF2-40B4-BE49-F238E27FC236}">
                <a16:creationId xmlns:a16="http://schemas.microsoft.com/office/drawing/2014/main" id="{49A70326-37A4-4465-B579-3AD23C8A8787}"/>
              </a:ext>
            </a:extLst>
          </p:cNvPr>
          <p:cNvGrpSpPr/>
          <p:nvPr/>
        </p:nvGrpSpPr>
        <p:grpSpPr>
          <a:xfrm>
            <a:off x="5491071" y="3583088"/>
            <a:ext cx="1965498" cy="1965498"/>
            <a:chOff x="6063185" y="3201678"/>
            <a:chExt cx="1965498" cy="1965498"/>
          </a:xfrm>
        </p:grpSpPr>
        <p:sp>
          <p:nvSpPr>
            <p:cNvPr id="12" name="Ellips 11">
              <a:extLst>
                <a:ext uri="{FF2B5EF4-FFF2-40B4-BE49-F238E27FC236}">
                  <a16:creationId xmlns:a16="http://schemas.microsoft.com/office/drawing/2014/main" id="{23F541AE-2121-4649-9CED-9D49B303A812}"/>
                </a:ext>
              </a:extLst>
            </p:cNvPr>
            <p:cNvSpPr/>
            <p:nvPr/>
          </p:nvSpPr>
          <p:spPr>
            <a:xfrm>
              <a:off x="6063185" y="3201678"/>
              <a:ext cx="1965498" cy="1965498"/>
            </a:xfrm>
            <a:prstGeom prst="ellipse">
              <a:avLst/>
            </a:prstGeom>
            <a:solidFill>
              <a:srgbClr val="FFE7C8">
                <a:alpha val="50000"/>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pic>
          <p:nvPicPr>
            <p:cNvPr id="13" name="Bildobjekt 12">
              <a:extLst>
                <a:ext uri="{FF2B5EF4-FFF2-40B4-BE49-F238E27FC236}">
                  <a16:creationId xmlns:a16="http://schemas.microsoft.com/office/drawing/2014/main" id="{AE00498F-0212-4389-8EFD-285DD7853B7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139" b="97784" l="4386" r="90821">
                          <a14:foregroundMark x1="67325" y1="8204" x2="78383" y2="8204"/>
                          <a14:foregroundMark x1="74060" y1="4153" x2="87030" y2="9554"/>
                          <a14:foregroundMark x1="79355" y1="5283" x2="90883" y2="12709"/>
                          <a14:foregroundMark x1="18797" y1="97784" x2="29856" y2="89463"/>
                          <a14:foregroundMark x1="4386" y1="77311" x2="9680" y2="72586"/>
                          <a14:foregroundMark x1="66353" y1="83842" x2="66353" y2="83842"/>
                          <a14:foregroundMark x1="49060" y1="90593" x2="49060" y2="90593"/>
                        </a14:backgroundRemoval>
                      </a14:imgEffect>
                    </a14:imgLayer>
                  </a14:imgProps>
                </a:ext>
                <a:ext uri="{28A0092B-C50C-407E-A947-70E740481C1C}">
                  <a14:useLocalDpi xmlns:a14="http://schemas.microsoft.com/office/drawing/2010/main" val="0"/>
                </a:ext>
              </a:extLst>
            </a:blip>
            <a:stretch>
              <a:fillRect/>
            </a:stretch>
          </p:blipFill>
          <p:spPr>
            <a:xfrm rot="182119">
              <a:off x="6646740" y="3351500"/>
              <a:ext cx="798384" cy="1704319"/>
            </a:xfrm>
            <a:prstGeom prst="rect">
              <a:avLst/>
            </a:prstGeom>
          </p:spPr>
        </p:pic>
      </p:grpSp>
      <p:grpSp>
        <p:nvGrpSpPr>
          <p:cNvPr id="14" name="Grupp 13">
            <a:extLst>
              <a:ext uri="{FF2B5EF4-FFF2-40B4-BE49-F238E27FC236}">
                <a16:creationId xmlns:a16="http://schemas.microsoft.com/office/drawing/2014/main" id="{75798960-88AE-4686-95F9-76D31189B097}"/>
              </a:ext>
            </a:extLst>
          </p:cNvPr>
          <p:cNvGrpSpPr/>
          <p:nvPr/>
        </p:nvGrpSpPr>
        <p:grpSpPr>
          <a:xfrm>
            <a:off x="2792985" y="1630445"/>
            <a:ext cx="1965498" cy="1965498"/>
            <a:chOff x="3114939" y="1570060"/>
            <a:chExt cx="1965498" cy="1965498"/>
          </a:xfrm>
        </p:grpSpPr>
        <p:sp>
          <p:nvSpPr>
            <p:cNvPr id="15" name="Ellips 14">
              <a:extLst>
                <a:ext uri="{FF2B5EF4-FFF2-40B4-BE49-F238E27FC236}">
                  <a16:creationId xmlns:a16="http://schemas.microsoft.com/office/drawing/2014/main" id="{1F3F8FEB-D2AB-4127-8B35-A6FB9152D41C}"/>
                </a:ext>
              </a:extLst>
            </p:cNvPr>
            <p:cNvSpPr/>
            <p:nvPr/>
          </p:nvSpPr>
          <p:spPr>
            <a:xfrm>
              <a:off x="3114939" y="1570060"/>
              <a:ext cx="1965498" cy="1965498"/>
            </a:xfrm>
            <a:prstGeom prst="ellipse">
              <a:avLst/>
            </a:prstGeom>
            <a:solidFill>
              <a:srgbClr val="FFE7C8">
                <a:alpha val="50000"/>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pic>
          <p:nvPicPr>
            <p:cNvPr id="16" name="Bild 15">
              <a:extLst>
                <a:ext uri="{FF2B5EF4-FFF2-40B4-BE49-F238E27FC236}">
                  <a16:creationId xmlns:a16="http://schemas.microsoft.com/office/drawing/2014/main" id="{7B0404CE-952E-4737-BA8F-671F06AB40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95863" y="1625463"/>
              <a:ext cx="1403650" cy="1169708"/>
            </a:xfrm>
            <a:prstGeom prst="rect">
              <a:avLst/>
            </a:prstGeom>
          </p:spPr>
        </p:pic>
        <p:sp>
          <p:nvSpPr>
            <p:cNvPr id="17" name="textruta 16">
              <a:extLst>
                <a:ext uri="{FF2B5EF4-FFF2-40B4-BE49-F238E27FC236}">
                  <a16:creationId xmlns:a16="http://schemas.microsoft.com/office/drawing/2014/main" id="{FFD9FFAA-E2D8-4EC5-AA36-02E4D54C8284}"/>
                </a:ext>
              </a:extLst>
            </p:cNvPr>
            <p:cNvSpPr txBox="1"/>
            <p:nvPr/>
          </p:nvSpPr>
          <p:spPr>
            <a:xfrm>
              <a:off x="3481748" y="2842606"/>
              <a:ext cx="1317990"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000" b="0" i="0" u="none" strike="noStrike" kern="1200" cap="none" spc="0" normalizeH="0" baseline="0" noProof="0" dirty="0">
                  <a:ln>
                    <a:noFill/>
                  </a:ln>
                  <a:solidFill>
                    <a:srgbClr val="EF8200"/>
                  </a:solidFill>
                  <a:effectLst/>
                  <a:uLnTx/>
                  <a:uFillTx/>
                  <a:latin typeface="Pensio Sans Medium" panose="00000500000000000000" pitchFamily="50" charset="0"/>
                  <a:ea typeface="+mn-ea"/>
                  <a:cs typeface="+mn-cs"/>
                </a:rPr>
                <a:t>100 %</a:t>
              </a:r>
            </a:p>
          </p:txBody>
        </p:sp>
      </p:grpSp>
      <p:grpSp>
        <p:nvGrpSpPr>
          <p:cNvPr id="18" name="Grupp 17">
            <a:extLst>
              <a:ext uri="{FF2B5EF4-FFF2-40B4-BE49-F238E27FC236}">
                <a16:creationId xmlns:a16="http://schemas.microsoft.com/office/drawing/2014/main" id="{1853AFC1-1C5B-4EF2-BBBC-04160D2A3805}"/>
              </a:ext>
            </a:extLst>
          </p:cNvPr>
          <p:cNvGrpSpPr/>
          <p:nvPr/>
        </p:nvGrpSpPr>
        <p:grpSpPr>
          <a:xfrm>
            <a:off x="8769951" y="1204033"/>
            <a:ext cx="1980000" cy="1980000"/>
            <a:chOff x="1589415" y="4776218"/>
            <a:chExt cx="1993148" cy="1993146"/>
          </a:xfrm>
        </p:grpSpPr>
        <p:sp>
          <p:nvSpPr>
            <p:cNvPr id="19" name="Ellips 18">
              <a:extLst>
                <a:ext uri="{FF2B5EF4-FFF2-40B4-BE49-F238E27FC236}">
                  <a16:creationId xmlns:a16="http://schemas.microsoft.com/office/drawing/2014/main" id="{8710AFA8-742B-41C2-AD15-3E56924F7D51}"/>
                </a:ext>
              </a:extLst>
            </p:cNvPr>
            <p:cNvSpPr/>
            <p:nvPr/>
          </p:nvSpPr>
          <p:spPr>
            <a:xfrm>
              <a:off x="1589415" y="4776218"/>
              <a:ext cx="1993148" cy="1993146"/>
            </a:xfrm>
            <a:prstGeom prst="ellipse">
              <a:avLst/>
            </a:prstGeom>
            <a:solidFill>
              <a:srgbClr val="FFE7C8"/>
            </a:solidFill>
            <a:ln w="57150">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 19">
              <a:extLst>
                <a:ext uri="{FF2B5EF4-FFF2-40B4-BE49-F238E27FC236}">
                  <a16:creationId xmlns:a16="http://schemas.microsoft.com/office/drawing/2014/main" id="{05C9852F-B7B9-4D63-9A74-F96DDD232DE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99876" y="5056918"/>
              <a:ext cx="1298079" cy="1374719"/>
            </a:xfrm>
            <a:prstGeom prst="rect">
              <a:avLst/>
            </a:prstGeom>
          </p:spPr>
        </p:pic>
      </p:grpSp>
      <p:grpSp>
        <p:nvGrpSpPr>
          <p:cNvPr id="21" name="Grupp 20">
            <a:extLst>
              <a:ext uri="{FF2B5EF4-FFF2-40B4-BE49-F238E27FC236}">
                <a16:creationId xmlns:a16="http://schemas.microsoft.com/office/drawing/2014/main" id="{836AC20D-1C08-4DE3-AD2F-2498035B43D3}"/>
              </a:ext>
            </a:extLst>
          </p:cNvPr>
          <p:cNvGrpSpPr/>
          <p:nvPr/>
        </p:nvGrpSpPr>
        <p:grpSpPr>
          <a:xfrm>
            <a:off x="8691837" y="4474423"/>
            <a:ext cx="1965498" cy="1965498"/>
            <a:chOff x="8763993" y="1187520"/>
            <a:chExt cx="1965498" cy="1965498"/>
          </a:xfrm>
        </p:grpSpPr>
        <p:sp>
          <p:nvSpPr>
            <p:cNvPr id="22" name="Ellips 21">
              <a:extLst>
                <a:ext uri="{FF2B5EF4-FFF2-40B4-BE49-F238E27FC236}">
                  <a16:creationId xmlns:a16="http://schemas.microsoft.com/office/drawing/2014/main" id="{EF170E0B-55CF-4CB2-932C-6C64E5A38BEF}"/>
                </a:ext>
              </a:extLst>
            </p:cNvPr>
            <p:cNvSpPr/>
            <p:nvPr/>
          </p:nvSpPr>
          <p:spPr>
            <a:xfrm>
              <a:off x="8763993" y="1187520"/>
              <a:ext cx="1965498" cy="1965498"/>
            </a:xfrm>
            <a:prstGeom prst="ellipse">
              <a:avLst/>
            </a:prstGeom>
            <a:solidFill>
              <a:srgbClr val="FFE7C8">
                <a:alpha val="50000"/>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pic>
          <p:nvPicPr>
            <p:cNvPr id="23" name="Bild 22">
              <a:extLst>
                <a:ext uri="{FF2B5EF4-FFF2-40B4-BE49-F238E27FC236}">
                  <a16:creationId xmlns:a16="http://schemas.microsoft.com/office/drawing/2014/main" id="{2DD142E1-3E28-46E9-9DFC-165D7171954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59039" y="2138651"/>
              <a:ext cx="530472" cy="850823"/>
            </a:xfrm>
            <a:prstGeom prst="rect">
              <a:avLst/>
            </a:prstGeom>
          </p:spPr>
        </p:pic>
        <p:pic>
          <p:nvPicPr>
            <p:cNvPr id="24" name="Bildobjekt 23">
              <a:extLst>
                <a:ext uri="{FF2B5EF4-FFF2-40B4-BE49-F238E27FC236}">
                  <a16:creationId xmlns:a16="http://schemas.microsoft.com/office/drawing/2014/main" id="{1087DD24-03EC-40F0-8EC5-79B1A7F76659}"/>
                </a:ext>
              </a:extLst>
            </p:cNvPr>
            <p:cNvPicPr>
              <a:picLocks noChangeAspect="1"/>
            </p:cNvPicPr>
            <p:nvPr/>
          </p:nvPicPr>
          <p:blipFill>
            <a:blip r:embed="rId11"/>
            <a:stretch>
              <a:fillRect/>
            </a:stretch>
          </p:blipFill>
          <p:spPr>
            <a:xfrm>
              <a:off x="9596530" y="1313203"/>
              <a:ext cx="866839" cy="704479"/>
            </a:xfrm>
            <a:prstGeom prst="rect">
              <a:avLst/>
            </a:prstGeom>
          </p:spPr>
        </p:pic>
        <p:pic>
          <p:nvPicPr>
            <p:cNvPr id="25" name="Bild 24">
              <a:extLst>
                <a:ext uri="{FF2B5EF4-FFF2-40B4-BE49-F238E27FC236}">
                  <a16:creationId xmlns:a16="http://schemas.microsoft.com/office/drawing/2014/main" id="{BDD7F546-31AB-434D-8AA0-A6BB5A2784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84828" y="1751005"/>
              <a:ext cx="661725" cy="700795"/>
            </a:xfrm>
            <a:prstGeom prst="rect">
              <a:avLst/>
            </a:prstGeom>
          </p:spPr>
        </p:pic>
      </p:grpSp>
      <p:cxnSp>
        <p:nvCxnSpPr>
          <p:cNvPr id="26" name="Böjd koppling 16">
            <a:extLst>
              <a:ext uri="{FF2B5EF4-FFF2-40B4-BE49-F238E27FC236}">
                <a16:creationId xmlns:a16="http://schemas.microsoft.com/office/drawing/2014/main" id="{D876854F-FF1F-48CC-BF2A-CC6BA0C47D0E}"/>
              </a:ext>
            </a:extLst>
          </p:cNvPr>
          <p:cNvCxnSpPr>
            <a:cxnSpLocks/>
          </p:cNvCxnSpPr>
          <p:nvPr/>
        </p:nvCxnSpPr>
        <p:spPr>
          <a:xfrm rot="5400000">
            <a:off x="9148354" y="3869723"/>
            <a:ext cx="1149545" cy="3"/>
          </a:xfrm>
          <a:prstGeom prst="curvedConnector3">
            <a:avLst>
              <a:gd name="adj1" fmla="val 50000"/>
            </a:avLst>
          </a:prstGeom>
          <a:ln w="57150" cap="rnd">
            <a:solidFill>
              <a:schemeClr val="accent4"/>
            </a:solidFill>
            <a:prstDash val="sysDot"/>
            <a:round/>
            <a:tailEnd type="triangle"/>
          </a:ln>
        </p:spPr>
        <p:style>
          <a:lnRef idx="1">
            <a:schemeClr val="accent1"/>
          </a:lnRef>
          <a:fillRef idx="0">
            <a:schemeClr val="accent1"/>
          </a:fillRef>
          <a:effectRef idx="0">
            <a:schemeClr val="accent1"/>
          </a:effectRef>
          <a:fontRef idx="minor">
            <a:schemeClr val="tx1"/>
          </a:fontRef>
        </p:style>
      </p:cxnSp>
      <p:grpSp>
        <p:nvGrpSpPr>
          <p:cNvPr id="27" name="Grupp 26">
            <a:extLst>
              <a:ext uri="{FF2B5EF4-FFF2-40B4-BE49-F238E27FC236}">
                <a16:creationId xmlns:a16="http://schemas.microsoft.com/office/drawing/2014/main" id="{CB019816-B1FF-4279-94FB-3172E887F3AD}"/>
              </a:ext>
            </a:extLst>
          </p:cNvPr>
          <p:cNvGrpSpPr/>
          <p:nvPr/>
        </p:nvGrpSpPr>
        <p:grpSpPr>
          <a:xfrm>
            <a:off x="315158" y="3620035"/>
            <a:ext cx="2253782" cy="1965498"/>
            <a:chOff x="315158" y="3620035"/>
            <a:chExt cx="2253782" cy="1965498"/>
          </a:xfrm>
        </p:grpSpPr>
        <p:sp>
          <p:nvSpPr>
            <p:cNvPr id="28" name="Ellips 27">
              <a:extLst>
                <a:ext uri="{FF2B5EF4-FFF2-40B4-BE49-F238E27FC236}">
                  <a16:creationId xmlns:a16="http://schemas.microsoft.com/office/drawing/2014/main" id="{FC93825D-2153-4EBE-AA44-107A9122C0B4}"/>
                </a:ext>
              </a:extLst>
            </p:cNvPr>
            <p:cNvSpPr/>
            <p:nvPr/>
          </p:nvSpPr>
          <p:spPr>
            <a:xfrm>
              <a:off x="459300" y="3620035"/>
              <a:ext cx="1965498" cy="1965498"/>
            </a:xfrm>
            <a:prstGeom prst="ellipse">
              <a:avLst/>
            </a:prstGeom>
            <a:solidFill>
              <a:srgbClr val="FFE7C8">
                <a:alpha val="50000"/>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29" name="textruta 28">
              <a:extLst>
                <a:ext uri="{FF2B5EF4-FFF2-40B4-BE49-F238E27FC236}">
                  <a16:creationId xmlns:a16="http://schemas.microsoft.com/office/drawing/2014/main" id="{47C910EF-25C6-49AC-B072-8F802B25D7CE}"/>
                </a:ext>
              </a:extLst>
            </p:cNvPr>
            <p:cNvSpPr txBox="1"/>
            <p:nvPr/>
          </p:nvSpPr>
          <p:spPr>
            <a:xfrm>
              <a:off x="315158" y="3919506"/>
              <a:ext cx="2253782" cy="1292662"/>
            </a:xfrm>
            <a:prstGeom prst="rect">
              <a:avLst/>
            </a:prstGeom>
            <a:noFill/>
          </p:spPr>
          <p:txBody>
            <a:bodyPr wrap="square" rtlCol="0">
              <a:spAutoFit/>
            </a:bodyPr>
            <a:lstStyle/>
            <a:p>
              <a:pPr algn="ctr"/>
              <a:r>
                <a:rPr lang="sv-SE" sz="2600" dirty="0">
                  <a:solidFill>
                    <a:srgbClr val="AC1A2F"/>
                  </a:solidFill>
                  <a:latin typeface="Pensio Sans Medium" panose="00000500000000000000" pitchFamily="50" charset="0"/>
                </a:rPr>
                <a:t>Rätt pensions-ålder</a:t>
              </a:r>
            </a:p>
          </p:txBody>
        </p:sp>
      </p:grpSp>
      <p:sp>
        <p:nvSpPr>
          <p:cNvPr id="30" name="Rektangel 29">
            <a:extLst>
              <a:ext uri="{FF2B5EF4-FFF2-40B4-BE49-F238E27FC236}">
                <a16:creationId xmlns:a16="http://schemas.microsoft.com/office/drawing/2014/main" id="{53C56245-0DF7-4E7C-B3CA-BA41AF672304}"/>
              </a:ext>
            </a:extLst>
          </p:cNvPr>
          <p:cNvSpPr/>
          <p:nvPr/>
        </p:nvSpPr>
        <p:spPr>
          <a:xfrm>
            <a:off x="10033391" y="638343"/>
            <a:ext cx="2071401" cy="646331"/>
          </a:xfrm>
          <a:prstGeom prst="rect">
            <a:avLst/>
          </a:prstGeom>
        </p:spPr>
        <p:txBody>
          <a:bodyPr wrap="none">
            <a:spAutoFit/>
          </a:bodyPr>
          <a:lstStyle/>
          <a:p>
            <a:pPr algn="ctr"/>
            <a:r>
              <a:rPr lang="sv-SE" dirty="0"/>
              <a:t>Du ansöker för din </a:t>
            </a:r>
          </a:p>
          <a:p>
            <a:pPr algn="ctr"/>
            <a:r>
              <a:rPr lang="sv-SE" dirty="0"/>
              <a:t>permanentbostad</a:t>
            </a:r>
          </a:p>
        </p:txBody>
      </p:sp>
      <p:sp>
        <p:nvSpPr>
          <p:cNvPr id="31" name="Rektangel 30">
            <a:extLst>
              <a:ext uri="{FF2B5EF4-FFF2-40B4-BE49-F238E27FC236}">
                <a16:creationId xmlns:a16="http://schemas.microsoft.com/office/drawing/2014/main" id="{C82A6A86-2BFC-41BB-8CAA-A12A6EC1988A}"/>
              </a:ext>
            </a:extLst>
          </p:cNvPr>
          <p:cNvSpPr/>
          <p:nvPr/>
        </p:nvSpPr>
        <p:spPr>
          <a:xfrm>
            <a:off x="8337983" y="6421198"/>
            <a:ext cx="2497800" cy="369332"/>
          </a:xfrm>
          <a:prstGeom prst="rect">
            <a:avLst/>
          </a:prstGeom>
        </p:spPr>
        <p:txBody>
          <a:bodyPr wrap="none">
            <a:spAutoFit/>
          </a:bodyPr>
          <a:lstStyle/>
          <a:p>
            <a:pPr algn="ctr"/>
            <a:r>
              <a:rPr lang="sv-SE" dirty="0"/>
              <a:t>Flera faktorer påverkar</a:t>
            </a:r>
          </a:p>
        </p:txBody>
      </p:sp>
    </p:spTree>
    <p:extLst>
      <p:ext uri="{BB962C8B-B14F-4D97-AF65-F5344CB8AC3E}">
        <p14:creationId xmlns:p14="http://schemas.microsoft.com/office/powerpoint/2010/main" val="34006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041661-4DF2-4D63-8166-EBF1A96A2E91}"/>
              </a:ext>
            </a:extLst>
          </p:cNvPr>
          <p:cNvSpPr>
            <a:spLocks noGrp="1"/>
          </p:cNvSpPr>
          <p:nvPr>
            <p:ph type="title"/>
          </p:nvPr>
        </p:nvSpPr>
        <p:spPr/>
        <p:txBody>
          <a:bodyPr/>
          <a:lstStyle/>
          <a:p>
            <a:r>
              <a:rPr lang="sv-SE" dirty="0"/>
              <a:t>Flera faktorer påverkar bostadstillägget</a:t>
            </a:r>
          </a:p>
        </p:txBody>
      </p:sp>
      <p:grpSp>
        <p:nvGrpSpPr>
          <p:cNvPr id="4" name="Grupp 3">
            <a:extLst>
              <a:ext uri="{FF2B5EF4-FFF2-40B4-BE49-F238E27FC236}">
                <a16:creationId xmlns:a16="http://schemas.microsoft.com/office/drawing/2014/main" id="{3CDADD84-2F47-42BB-B1A2-9E43F2BCB338}"/>
              </a:ext>
            </a:extLst>
          </p:cNvPr>
          <p:cNvGrpSpPr/>
          <p:nvPr/>
        </p:nvGrpSpPr>
        <p:grpSpPr>
          <a:xfrm>
            <a:off x="8360737" y="2484000"/>
            <a:ext cx="1980000" cy="1980000"/>
            <a:chOff x="9080439" y="1958871"/>
            <a:chExt cx="1993148" cy="1993146"/>
          </a:xfrm>
        </p:grpSpPr>
        <p:sp>
          <p:nvSpPr>
            <p:cNvPr id="5" name="Ellips 4">
              <a:extLst>
                <a:ext uri="{FF2B5EF4-FFF2-40B4-BE49-F238E27FC236}">
                  <a16:creationId xmlns:a16="http://schemas.microsoft.com/office/drawing/2014/main" id="{C697596A-A535-4AD7-B164-1BAB270F6B69}"/>
                </a:ext>
              </a:extLst>
            </p:cNvPr>
            <p:cNvSpPr/>
            <p:nvPr/>
          </p:nvSpPr>
          <p:spPr>
            <a:xfrm>
              <a:off x="9080439" y="1958871"/>
              <a:ext cx="1993148" cy="1993146"/>
            </a:xfrm>
            <a:prstGeom prst="ellipse">
              <a:avLst/>
            </a:prstGeom>
            <a:solidFill>
              <a:srgbClr val="FFE7C8"/>
            </a:solidFill>
            <a:ln w="57150">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1597D034-E972-4313-8B23-26DAC8F230CE}"/>
                </a:ext>
              </a:extLst>
            </p:cNvPr>
            <p:cNvPicPr>
              <a:picLocks noChangeAspect="1"/>
            </p:cNvPicPr>
            <p:nvPr/>
          </p:nvPicPr>
          <p:blipFill>
            <a:blip r:embed="rId3"/>
            <a:stretch>
              <a:fillRect/>
            </a:stretch>
          </p:blipFill>
          <p:spPr>
            <a:xfrm>
              <a:off x="9246687" y="2222565"/>
              <a:ext cx="1700441" cy="1381945"/>
            </a:xfrm>
            <a:prstGeom prst="rect">
              <a:avLst/>
            </a:prstGeom>
          </p:spPr>
        </p:pic>
      </p:grpSp>
      <p:grpSp>
        <p:nvGrpSpPr>
          <p:cNvPr id="7" name="Grupp 6">
            <a:extLst>
              <a:ext uri="{FF2B5EF4-FFF2-40B4-BE49-F238E27FC236}">
                <a16:creationId xmlns:a16="http://schemas.microsoft.com/office/drawing/2014/main" id="{82E8EA17-5813-428F-87A9-FCB7B2296F3E}"/>
              </a:ext>
            </a:extLst>
          </p:cNvPr>
          <p:cNvGrpSpPr/>
          <p:nvPr/>
        </p:nvGrpSpPr>
        <p:grpSpPr>
          <a:xfrm>
            <a:off x="5017533" y="2484000"/>
            <a:ext cx="1980000" cy="1980000"/>
            <a:chOff x="5385753" y="1958871"/>
            <a:chExt cx="1993148" cy="1993146"/>
          </a:xfrm>
        </p:grpSpPr>
        <p:sp>
          <p:nvSpPr>
            <p:cNvPr id="8" name="Ellips 7">
              <a:extLst>
                <a:ext uri="{FF2B5EF4-FFF2-40B4-BE49-F238E27FC236}">
                  <a16:creationId xmlns:a16="http://schemas.microsoft.com/office/drawing/2014/main" id="{65651025-E411-47D7-AC0B-3F6429C59CB4}"/>
                </a:ext>
              </a:extLst>
            </p:cNvPr>
            <p:cNvSpPr/>
            <p:nvPr/>
          </p:nvSpPr>
          <p:spPr>
            <a:xfrm>
              <a:off x="5385753" y="1958871"/>
              <a:ext cx="1993148" cy="1993146"/>
            </a:xfrm>
            <a:prstGeom prst="ellipse">
              <a:avLst/>
            </a:prstGeom>
            <a:solidFill>
              <a:srgbClr val="FFE7C8"/>
            </a:solidFill>
            <a:ln w="57150">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 8">
              <a:extLst>
                <a:ext uri="{FF2B5EF4-FFF2-40B4-BE49-F238E27FC236}">
                  <a16:creationId xmlns:a16="http://schemas.microsoft.com/office/drawing/2014/main" id="{4ADDDA6D-FBD0-4D5F-8530-F2CF4BCCD9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05171" y="2140166"/>
              <a:ext cx="1040603" cy="1669019"/>
            </a:xfrm>
            <a:prstGeom prst="rect">
              <a:avLst/>
            </a:prstGeom>
          </p:spPr>
        </p:pic>
      </p:grpSp>
      <p:grpSp>
        <p:nvGrpSpPr>
          <p:cNvPr id="10" name="Grupp 9">
            <a:extLst>
              <a:ext uri="{FF2B5EF4-FFF2-40B4-BE49-F238E27FC236}">
                <a16:creationId xmlns:a16="http://schemas.microsoft.com/office/drawing/2014/main" id="{5E0B9982-8180-4DA0-9370-FB53CF3EC877}"/>
              </a:ext>
            </a:extLst>
          </p:cNvPr>
          <p:cNvGrpSpPr/>
          <p:nvPr/>
        </p:nvGrpSpPr>
        <p:grpSpPr>
          <a:xfrm>
            <a:off x="1669631" y="2484000"/>
            <a:ext cx="1980000" cy="1980000"/>
            <a:chOff x="1589415" y="4776218"/>
            <a:chExt cx="1993148" cy="1993146"/>
          </a:xfrm>
        </p:grpSpPr>
        <p:sp>
          <p:nvSpPr>
            <p:cNvPr id="11" name="Ellips 10">
              <a:extLst>
                <a:ext uri="{FF2B5EF4-FFF2-40B4-BE49-F238E27FC236}">
                  <a16:creationId xmlns:a16="http://schemas.microsoft.com/office/drawing/2014/main" id="{A4B390A8-CFCF-4074-9876-4CE110A3CAC0}"/>
                </a:ext>
              </a:extLst>
            </p:cNvPr>
            <p:cNvSpPr/>
            <p:nvPr/>
          </p:nvSpPr>
          <p:spPr>
            <a:xfrm>
              <a:off x="1589415" y="4776218"/>
              <a:ext cx="1993148" cy="1993146"/>
            </a:xfrm>
            <a:prstGeom prst="ellipse">
              <a:avLst/>
            </a:prstGeom>
            <a:solidFill>
              <a:srgbClr val="FFE7C8"/>
            </a:solidFill>
            <a:ln w="57150">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 11">
              <a:extLst>
                <a:ext uri="{FF2B5EF4-FFF2-40B4-BE49-F238E27FC236}">
                  <a16:creationId xmlns:a16="http://schemas.microsoft.com/office/drawing/2014/main" id="{3D4694CF-99D4-4FBD-8601-E21F0FB270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99876" y="5056918"/>
              <a:ext cx="1298079" cy="1374719"/>
            </a:xfrm>
            <a:prstGeom prst="rect">
              <a:avLst/>
            </a:prstGeom>
          </p:spPr>
        </p:pic>
      </p:grpSp>
      <p:sp>
        <p:nvSpPr>
          <p:cNvPr id="13" name="textruta 12">
            <a:extLst>
              <a:ext uri="{FF2B5EF4-FFF2-40B4-BE49-F238E27FC236}">
                <a16:creationId xmlns:a16="http://schemas.microsoft.com/office/drawing/2014/main" id="{95681FC6-B69E-4CF9-8CAA-0DC4780DB53C}"/>
              </a:ext>
            </a:extLst>
          </p:cNvPr>
          <p:cNvSpPr txBox="1"/>
          <p:nvPr/>
        </p:nvSpPr>
        <p:spPr>
          <a:xfrm>
            <a:off x="1409951" y="4623034"/>
            <a:ext cx="2689006" cy="461665"/>
          </a:xfrm>
          <a:prstGeom prst="rect">
            <a:avLst/>
          </a:prstGeom>
          <a:noFill/>
        </p:spPr>
        <p:txBody>
          <a:bodyPr wrap="none" rtlCol="0">
            <a:spAutoFit/>
          </a:bodyPr>
          <a:lstStyle/>
          <a:p>
            <a:pPr algn="ctr"/>
            <a:r>
              <a:rPr lang="sv-SE" sz="2400" dirty="0"/>
              <a:t>Boendekostnad…</a:t>
            </a:r>
          </a:p>
        </p:txBody>
      </p:sp>
      <p:sp>
        <p:nvSpPr>
          <p:cNvPr id="14" name="textruta 13">
            <a:extLst>
              <a:ext uri="{FF2B5EF4-FFF2-40B4-BE49-F238E27FC236}">
                <a16:creationId xmlns:a16="http://schemas.microsoft.com/office/drawing/2014/main" id="{E232BC74-48B0-4E65-9EAC-5FB14464C635}"/>
              </a:ext>
            </a:extLst>
          </p:cNvPr>
          <p:cNvSpPr txBox="1"/>
          <p:nvPr/>
        </p:nvSpPr>
        <p:spPr>
          <a:xfrm>
            <a:off x="4793844" y="4623035"/>
            <a:ext cx="2749279" cy="461665"/>
          </a:xfrm>
          <a:prstGeom prst="rect">
            <a:avLst/>
          </a:prstGeom>
          <a:noFill/>
        </p:spPr>
        <p:txBody>
          <a:bodyPr wrap="none" rtlCol="0">
            <a:spAutoFit/>
          </a:bodyPr>
          <a:lstStyle/>
          <a:p>
            <a:pPr algn="ctr"/>
            <a:r>
              <a:rPr lang="sv-SE" sz="2400" dirty="0"/>
              <a:t>Familjesituation…</a:t>
            </a:r>
          </a:p>
        </p:txBody>
      </p:sp>
      <p:sp>
        <p:nvSpPr>
          <p:cNvPr id="15" name="textruta 14">
            <a:extLst>
              <a:ext uri="{FF2B5EF4-FFF2-40B4-BE49-F238E27FC236}">
                <a16:creationId xmlns:a16="http://schemas.microsoft.com/office/drawing/2014/main" id="{841A3F80-06A3-49C3-9318-E575E9EA3F5A}"/>
              </a:ext>
            </a:extLst>
          </p:cNvPr>
          <p:cNvSpPr txBox="1"/>
          <p:nvPr/>
        </p:nvSpPr>
        <p:spPr>
          <a:xfrm>
            <a:off x="8104995" y="4624641"/>
            <a:ext cx="3187547" cy="461665"/>
          </a:xfrm>
          <a:prstGeom prst="rect">
            <a:avLst/>
          </a:prstGeom>
          <a:noFill/>
        </p:spPr>
        <p:txBody>
          <a:bodyPr wrap="square" rtlCol="0">
            <a:spAutoFit/>
          </a:bodyPr>
          <a:lstStyle/>
          <a:p>
            <a:pPr algn="ctr"/>
            <a:r>
              <a:rPr lang="sv-SE" sz="2400" dirty="0"/>
              <a:t>Din totala ekonomi…</a:t>
            </a:r>
          </a:p>
        </p:txBody>
      </p:sp>
    </p:spTree>
    <p:extLst>
      <p:ext uri="{BB962C8B-B14F-4D97-AF65-F5344CB8AC3E}">
        <p14:creationId xmlns:p14="http://schemas.microsoft.com/office/powerpoint/2010/main" val="4285721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0F9EE5-4D2D-4732-A82D-657FAFF7DD72}"/>
              </a:ext>
            </a:extLst>
          </p:cNvPr>
          <p:cNvSpPr>
            <a:spLocks noGrp="1"/>
          </p:cNvSpPr>
          <p:nvPr>
            <p:ph type="title"/>
          </p:nvPr>
        </p:nvSpPr>
        <p:spPr/>
        <p:txBody>
          <a:bodyPr/>
          <a:lstStyle/>
          <a:p>
            <a:r>
              <a:rPr lang="sv-SE" dirty="0"/>
              <a:t>Flera faktorer påverkar bostadstillägget</a:t>
            </a:r>
          </a:p>
        </p:txBody>
      </p:sp>
      <p:grpSp>
        <p:nvGrpSpPr>
          <p:cNvPr id="4" name="Grupp 3">
            <a:extLst>
              <a:ext uri="{FF2B5EF4-FFF2-40B4-BE49-F238E27FC236}">
                <a16:creationId xmlns:a16="http://schemas.microsoft.com/office/drawing/2014/main" id="{48026739-2AE3-4057-82F3-585719D717F2}"/>
              </a:ext>
            </a:extLst>
          </p:cNvPr>
          <p:cNvGrpSpPr/>
          <p:nvPr/>
        </p:nvGrpSpPr>
        <p:grpSpPr>
          <a:xfrm>
            <a:off x="8377050" y="1824979"/>
            <a:ext cx="1980000" cy="1980000"/>
            <a:chOff x="8454997" y="2486620"/>
            <a:chExt cx="1980000" cy="1980000"/>
          </a:xfrm>
        </p:grpSpPr>
        <p:sp>
          <p:nvSpPr>
            <p:cNvPr id="5" name="Ellips 4">
              <a:extLst>
                <a:ext uri="{FF2B5EF4-FFF2-40B4-BE49-F238E27FC236}">
                  <a16:creationId xmlns:a16="http://schemas.microsoft.com/office/drawing/2014/main" id="{96121B76-3409-4A2D-98CD-A08B8953B46E}"/>
                </a:ext>
              </a:extLst>
            </p:cNvPr>
            <p:cNvSpPr/>
            <p:nvPr/>
          </p:nvSpPr>
          <p:spPr>
            <a:xfrm>
              <a:off x="8454997" y="2486620"/>
              <a:ext cx="1980000" cy="1980000"/>
            </a:xfrm>
            <a:prstGeom prst="ellipse">
              <a:avLst/>
            </a:prstGeom>
            <a:solidFill>
              <a:schemeClr val="bg1">
                <a:lumMod val="95000"/>
              </a:schemeClr>
            </a:solidFill>
            <a:ln w="57150">
              <a:solidFill>
                <a:srgbClr val="B9B1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4430EDCE-0B14-49A6-B4F6-677544DFEB46}"/>
                </a:ext>
              </a:extLst>
            </p:cNvPr>
            <p:cNvPicPr>
              <a:picLocks noChangeAspect="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8620148" y="2748575"/>
              <a:ext cx="1689224" cy="1372830"/>
            </a:xfrm>
            <a:prstGeom prst="rect">
              <a:avLst/>
            </a:prstGeom>
          </p:spPr>
        </p:pic>
      </p:grpSp>
      <p:grpSp>
        <p:nvGrpSpPr>
          <p:cNvPr id="7" name="Grupp 6">
            <a:extLst>
              <a:ext uri="{FF2B5EF4-FFF2-40B4-BE49-F238E27FC236}">
                <a16:creationId xmlns:a16="http://schemas.microsoft.com/office/drawing/2014/main" id="{3192B4A7-D435-4348-925A-062E96D29453}"/>
              </a:ext>
            </a:extLst>
          </p:cNvPr>
          <p:cNvGrpSpPr/>
          <p:nvPr/>
        </p:nvGrpSpPr>
        <p:grpSpPr>
          <a:xfrm>
            <a:off x="4863624" y="1796654"/>
            <a:ext cx="1980000" cy="1980000"/>
            <a:chOff x="5111793" y="2486620"/>
            <a:chExt cx="1980000" cy="1980000"/>
          </a:xfrm>
        </p:grpSpPr>
        <p:sp>
          <p:nvSpPr>
            <p:cNvPr id="8" name="Ellips 7">
              <a:extLst>
                <a:ext uri="{FF2B5EF4-FFF2-40B4-BE49-F238E27FC236}">
                  <a16:creationId xmlns:a16="http://schemas.microsoft.com/office/drawing/2014/main" id="{D729465D-860C-41D9-A03A-658BD1F579F5}"/>
                </a:ext>
              </a:extLst>
            </p:cNvPr>
            <p:cNvSpPr/>
            <p:nvPr/>
          </p:nvSpPr>
          <p:spPr>
            <a:xfrm>
              <a:off x="5111793" y="2486620"/>
              <a:ext cx="1980000" cy="1980000"/>
            </a:xfrm>
            <a:prstGeom prst="ellipse">
              <a:avLst/>
            </a:prstGeom>
            <a:solidFill>
              <a:schemeClr val="bg1">
                <a:lumMod val="95000"/>
              </a:schemeClr>
            </a:solidFill>
            <a:ln w="57150">
              <a:solidFill>
                <a:srgbClr val="B9B1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 8">
              <a:extLst>
                <a:ext uri="{FF2B5EF4-FFF2-40B4-BE49-F238E27FC236}">
                  <a16:creationId xmlns:a16="http://schemas.microsoft.com/office/drawing/2014/main" id="{780F8CE9-A7C8-426F-B4F0-81728DE8F845}"/>
                </a:ext>
              </a:extLst>
            </p:cNvPr>
            <p:cNvPicPr>
              <a:picLocks noChangeAspect="1"/>
            </p:cNvPicPr>
            <p:nvPr/>
          </p:nvPicPr>
          <p:blipFill>
            <a:blip r:embed="rId5">
              <a:duotone>
                <a:prstClr val="black"/>
                <a:srgbClr val="D9C3A5">
                  <a:tint val="50000"/>
                  <a:satMod val="180000"/>
                </a:srgbClr>
              </a:duotone>
              <a:lum bright="20000"/>
              <a:extLst>
                <a:ext uri="{96DAC541-7B7A-43D3-8B79-37D633B846F1}">
                  <asvg:svgBlip xmlns:asvg="http://schemas.microsoft.com/office/drawing/2016/SVG/main" r:embed="rId6"/>
                </a:ext>
              </a:extLst>
            </a:blip>
            <a:stretch>
              <a:fillRect/>
            </a:stretch>
          </p:blipFill>
          <p:spPr>
            <a:xfrm>
              <a:off x="5528444" y="2666719"/>
              <a:ext cx="1033739" cy="1658011"/>
            </a:xfrm>
            <a:prstGeom prst="rect">
              <a:avLst/>
            </a:prstGeom>
          </p:spPr>
        </p:pic>
      </p:grpSp>
      <p:sp>
        <p:nvSpPr>
          <p:cNvPr id="10" name="textruta 9">
            <a:extLst>
              <a:ext uri="{FF2B5EF4-FFF2-40B4-BE49-F238E27FC236}">
                <a16:creationId xmlns:a16="http://schemas.microsoft.com/office/drawing/2014/main" id="{9E23B387-4159-4250-8579-A9B081BA6418}"/>
              </a:ext>
            </a:extLst>
          </p:cNvPr>
          <p:cNvSpPr txBox="1"/>
          <p:nvPr/>
        </p:nvSpPr>
        <p:spPr>
          <a:xfrm>
            <a:off x="4721360" y="3987471"/>
            <a:ext cx="2749279" cy="461665"/>
          </a:xfrm>
          <a:prstGeom prst="rect">
            <a:avLst/>
          </a:prstGeom>
          <a:noFill/>
        </p:spPr>
        <p:txBody>
          <a:bodyPr wrap="none" rtlCol="0">
            <a:spAutoFit/>
          </a:bodyPr>
          <a:lstStyle/>
          <a:p>
            <a:pPr algn="ctr"/>
            <a:r>
              <a:rPr lang="sv-SE" sz="2400" dirty="0">
                <a:solidFill>
                  <a:srgbClr val="B9B1A9"/>
                </a:solidFill>
              </a:rPr>
              <a:t>Familjesituation…</a:t>
            </a:r>
          </a:p>
        </p:txBody>
      </p:sp>
      <p:sp>
        <p:nvSpPr>
          <p:cNvPr id="11" name="textruta 10">
            <a:extLst>
              <a:ext uri="{FF2B5EF4-FFF2-40B4-BE49-F238E27FC236}">
                <a16:creationId xmlns:a16="http://schemas.microsoft.com/office/drawing/2014/main" id="{2AB0CA1C-EE28-449B-84AA-DC83BA745F6F}"/>
              </a:ext>
            </a:extLst>
          </p:cNvPr>
          <p:cNvSpPr txBox="1"/>
          <p:nvPr/>
        </p:nvSpPr>
        <p:spPr>
          <a:xfrm>
            <a:off x="8029668" y="3987471"/>
            <a:ext cx="3187547" cy="461665"/>
          </a:xfrm>
          <a:prstGeom prst="rect">
            <a:avLst/>
          </a:prstGeom>
          <a:noFill/>
        </p:spPr>
        <p:txBody>
          <a:bodyPr wrap="square" rtlCol="0">
            <a:spAutoFit/>
          </a:bodyPr>
          <a:lstStyle/>
          <a:p>
            <a:pPr algn="ctr"/>
            <a:r>
              <a:rPr lang="sv-SE" sz="2400" dirty="0">
                <a:solidFill>
                  <a:srgbClr val="B9B1A9"/>
                </a:solidFill>
              </a:rPr>
              <a:t>Din totala ekonomi…</a:t>
            </a:r>
          </a:p>
        </p:txBody>
      </p:sp>
      <p:sp>
        <p:nvSpPr>
          <p:cNvPr id="12" name="textruta 11">
            <a:extLst>
              <a:ext uri="{FF2B5EF4-FFF2-40B4-BE49-F238E27FC236}">
                <a16:creationId xmlns:a16="http://schemas.microsoft.com/office/drawing/2014/main" id="{82CFC7EE-0E95-4F9D-8CA5-E1750DED3F6C}"/>
              </a:ext>
            </a:extLst>
          </p:cNvPr>
          <p:cNvSpPr txBox="1"/>
          <p:nvPr/>
        </p:nvSpPr>
        <p:spPr>
          <a:xfrm>
            <a:off x="1473325" y="3987471"/>
            <a:ext cx="2689006" cy="461665"/>
          </a:xfrm>
          <a:prstGeom prst="rect">
            <a:avLst/>
          </a:prstGeom>
          <a:noFill/>
        </p:spPr>
        <p:txBody>
          <a:bodyPr wrap="none" rtlCol="0">
            <a:spAutoFit/>
          </a:bodyPr>
          <a:lstStyle/>
          <a:p>
            <a:pPr algn="ctr"/>
            <a:r>
              <a:rPr lang="sv-SE" sz="2400" dirty="0"/>
              <a:t>Boendekostnad…</a:t>
            </a:r>
          </a:p>
        </p:txBody>
      </p:sp>
      <p:grpSp>
        <p:nvGrpSpPr>
          <p:cNvPr id="13" name="Grupp 12">
            <a:extLst>
              <a:ext uri="{FF2B5EF4-FFF2-40B4-BE49-F238E27FC236}">
                <a16:creationId xmlns:a16="http://schemas.microsoft.com/office/drawing/2014/main" id="{75646E5A-6A0A-4B73-8F9F-E5C0D9F86A57}"/>
              </a:ext>
            </a:extLst>
          </p:cNvPr>
          <p:cNvGrpSpPr/>
          <p:nvPr/>
        </p:nvGrpSpPr>
        <p:grpSpPr>
          <a:xfrm>
            <a:off x="1688173" y="1824979"/>
            <a:ext cx="1980000" cy="1980000"/>
            <a:chOff x="1589415" y="4776218"/>
            <a:chExt cx="1993148" cy="1993146"/>
          </a:xfrm>
        </p:grpSpPr>
        <p:sp>
          <p:nvSpPr>
            <p:cNvPr id="14" name="Ellips 13">
              <a:extLst>
                <a:ext uri="{FF2B5EF4-FFF2-40B4-BE49-F238E27FC236}">
                  <a16:creationId xmlns:a16="http://schemas.microsoft.com/office/drawing/2014/main" id="{2E0C39D1-C69F-4E12-AE09-D81A306BEEE7}"/>
                </a:ext>
              </a:extLst>
            </p:cNvPr>
            <p:cNvSpPr/>
            <p:nvPr/>
          </p:nvSpPr>
          <p:spPr>
            <a:xfrm>
              <a:off x="1589415" y="4776218"/>
              <a:ext cx="1993148" cy="1993146"/>
            </a:xfrm>
            <a:prstGeom prst="ellipse">
              <a:avLst/>
            </a:prstGeom>
            <a:solidFill>
              <a:srgbClr val="FFE7C8"/>
            </a:solidFill>
            <a:ln w="57150">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 14">
              <a:extLst>
                <a:ext uri="{FF2B5EF4-FFF2-40B4-BE49-F238E27FC236}">
                  <a16:creationId xmlns:a16="http://schemas.microsoft.com/office/drawing/2014/main" id="{804E6413-8462-4456-B94C-8D07E8D840A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99876" y="5056918"/>
              <a:ext cx="1298079" cy="1374719"/>
            </a:xfrm>
            <a:prstGeom prst="rect">
              <a:avLst/>
            </a:prstGeom>
          </p:spPr>
        </p:pic>
      </p:grpSp>
      <p:sp>
        <p:nvSpPr>
          <p:cNvPr id="16" name="Rektangel 15">
            <a:extLst>
              <a:ext uri="{FF2B5EF4-FFF2-40B4-BE49-F238E27FC236}">
                <a16:creationId xmlns:a16="http://schemas.microsoft.com/office/drawing/2014/main" id="{FFAA0777-3C52-4361-B807-D97A82B0DBE9}"/>
              </a:ext>
            </a:extLst>
          </p:cNvPr>
          <p:cNvSpPr/>
          <p:nvPr/>
        </p:nvSpPr>
        <p:spPr>
          <a:xfrm>
            <a:off x="1374639" y="4449136"/>
            <a:ext cx="6096000" cy="2031325"/>
          </a:xfrm>
          <a:prstGeom prst="rect">
            <a:avLst/>
          </a:prstGeom>
        </p:spPr>
        <p:txBody>
          <a:bodyPr>
            <a:spAutoFit/>
          </a:bodyPr>
          <a:lstStyle/>
          <a:p>
            <a:r>
              <a:rPr lang="sv-SE" dirty="0"/>
              <a:t>Du kan ha rätt till bostadstillägg oavsett boendeform, </a:t>
            </a:r>
          </a:p>
          <a:p>
            <a:r>
              <a:rPr lang="sv-SE" dirty="0"/>
              <a:t>exempelvis för</a:t>
            </a:r>
          </a:p>
          <a:p>
            <a:pPr marL="285750" indent="-285750">
              <a:buFont typeface="Arial" panose="020B0604020202020204" pitchFamily="34" charset="0"/>
              <a:buChar char="•"/>
            </a:pPr>
            <a:r>
              <a:rPr lang="sv-SE" dirty="0"/>
              <a:t>Hyresrätt	</a:t>
            </a:r>
          </a:p>
          <a:p>
            <a:pPr marL="285750" indent="-285750">
              <a:buFont typeface="Arial" panose="020B0604020202020204" pitchFamily="34" charset="0"/>
              <a:buChar char="•"/>
            </a:pPr>
            <a:r>
              <a:rPr lang="sv-SE" dirty="0"/>
              <a:t>Bostadsrätt</a:t>
            </a:r>
          </a:p>
          <a:p>
            <a:pPr marL="285750" indent="-285750">
              <a:buFont typeface="Arial" panose="020B0604020202020204" pitchFamily="34" charset="0"/>
              <a:buChar char="•"/>
            </a:pPr>
            <a:r>
              <a:rPr lang="sv-SE" dirty="0"/>
              <a:t>Eget hus</a:t>
            </a:r>
          </a:p>
          <a:p>
            <a:pPr marL="285750" indent="-285750">
              <a:buFont typeface="Arial" panose="020B0604020202020204" pitchFamily="34" charset="0"/>
              <a:buChar char="•"/>
            </a:pPr>
            <a:r>
              <a:rPr lang="sv-SE" dirty="0"/>
              <a:t>Serviceboende</a:t>
            </a:r>
          </a:p>
          <a:p>
            <a:pPr marL="285750" indent="-285750">
              <a:buFont typeface="Arial" panose="020B0604020202020204" pitchFamily="34" charset="0"/>
              <a:buChar char="•"/>
            </a:pPr>
            <a:r>
              <a:rPr lang="sv-SE" dirty="0"/>
              <a:t>Inneboende </a:t>
            </a:r>
          </a:p>
        </p:txBody>
      </p:sp>
    </p:spTree>
    <p:extLst>
      <p:ext uri="{BB962C8B-B14F-4D97-AF65-F5344CB8AC3E}">
        <p14:creationId xmlns:p14="http://schemas.microsoft.com/office/powerpoint/2010/main" val="826991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046A18-1972-4689-9996-6BBC6F478680}"/>
              </a:ext>
            </a:extLst>
          </p:cNvPr>
          <p:cNvSpPr>
            <a:spLocks noGrp="1"/>
          </p:cNvSpPr>
          <p:nvPr>
            <p:ph type="title"/>
          </p:nvPr>
        </p:nvSpPr>
        <p:spPr/>
        <p:txBody>
          <a:bodyPr/>
          <a:lstStyle/>
          <a:p>
            <a:r>
              <a:rPr lang="sv-SE" dirty="0"/>
              <a:t>Flera faktorer påverkar bostadstillägget</a:t>
            </a:r>
          </a:p>
        </p:txBody>
      </p:sp>
      <p:grpSp>
        <p:nvGrpSpPr>
          <p:cNvPr id="4" name="Grupp 3">
            <a:extLst>
              <a:ext uri="{FF2B5EF4-FFF2-40B4-BE49-F238E27FC236}">
                <a16:creationId xmlns:a16="http://schemas.microsoft.com/office/drawing/2014/main" id="{099A88DD-C7E9-4F19-9D7C-82729E281B0B}"/>
              </a:ext>
            </a:extLst>
          </p:cNvPr>
          <p:cNvGrpSpPr/>
          <p:nvPr/>
        </p:nvGrpSpPr>
        <p:grpSpPr>
          <a:xfrm>
            <a:off x="4974725" y="1713908"/>
            <a:ext cx="1980000" cy="1980000"/>
            <a:chOff x="5385753" y="1958871"/>
            <a:chExt cx="1993148" cy="1993146"/>
          </a:xfrm>
        </p:grpSpPr>
        <p:sp>
          <p:nvSpPr>
            <p:cNvPr id="5" name="Ellips 4">
              <a:extLst>
                <a:ext uri="{FF2B5EF4-FFF2-40B4-BE49-F238E27FC236}">
                  <a16:creationId xmlns:a16="http://schemas.microsoft.com/office/drawing/2014/main" id="{AA16753F-FFF1-4674-B017-CA045BCF3236}"/>
                </a:ext>
              </a:extLst>
            </p:cNvPr>
            <p:cNvSpPr/>
            <p:nvPr/>
          </p:nvSpPr>
          <p:spPr>
            <a:xfrm>
              <a:off x="5385753" y="1958871"/>
              <a:ext cx="1993148" cy="1993146"/>
            </a:xfrm>
            <a:prstGeom prst="ellipse">
              <a:avLst/>
            </a:prstGeom>
            <a:solidFill>
              <a:srgbClr val="FFE7C8"/>
            </a:solidFill>
            <a:ln w="57150">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 5">
              <a:extLst>
                <a:ext uri="{FF2B5EF4-FFF2-40B4-BE49-F238E27FC236}">
                  <a16:creationId xmlns:a16="http://schemas.microsoft.com/office/drawing/2014/main" id="{42E4DD23-ECB3-42E9-BCB2-B67B25BF2D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05171" y="2140166"/>
              <a:ext cx="1040603" cy="1669019"/>
            </a:xfrm>
            <a:prstGeom prst="rect">
              <a:avLst/>
            </a:prstGeom>
          </p:spPr>
        </p:pic>
      </p:grpSp>
      <p:grpSp>
        <p:nvGrpSpPr>
          <p:cNvPr id="7" name="Grupp 6">
            <a:extLst>
              <a:ext uri="{FF2B5EF4-FFF2-40B4-BE49-F238E27FC236}">
                <a16:creationId xmlns:a16="http://schemas.microsoft.com/office/drawing/2014/main" id="{73CAB3D0-AE48-4DDA-9AEA-7D7863EA0E58}"/>
              </a:ext>
            </a:extLst>
          </p:cNvPr>
          <p:cNvGrpSpPr/>
          <p:nvPr/>
        </p:nvGrpSpPr>
        <p:grpSpPr>
          <a:xfrm>
            <a:off x="8378844" y="1713908"/>
            <a:ext cx="1980000" cy="1980000"/>
            <a:chOff x="8454997" y="2486620"/>
            <a:chExt cx="1980000" cy="1980000"/>
          </a:xfrm>
        </p:grpSpPr>
        <p:sp>
          <p:nvSpPr>
            <p:cNvPr id="8" name="Ellips 7">
              <a:extLst>
                <a:ext uri="{FF2B5EF4-FFF2-40B4-BE49-F238E27FC236}">
                  <a16:creationId xmlns:a16="http://schemas.microsoft.com/office/drawing/2014/main" id="{E9EE8634-1E7B-46AF-9BE3-981B9458EB88}"/>
                </a:ext>
              </a:extLst>
            </p:cNvPr>
            <p:cNvSpPr/>
            <p:nvPr/>
          </p:nvSpPr>
          <p:spPr>
            <a:xfrm>
              <a:off x="8454997" y="2486620"/>
              <a:ext cx="1980000" cy="1980000"/>
            </a:xfrm>
            <a:prstGeom prst="ellipse">
              <a:avLst/>
            </a:prstGeom>
            <a:solidFill>
              <a:schemeClr val="bg1">
                <a:lumMod val="95000"/>
              </a:schemeClr>
            </a:solidFill>
            <a:ln w="57150">
              <a:solidFill>
                <a:srgbClr val="B9B1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6CA2D427-8AFE-470E-B464-C96F45C36411}"/>
                </a:ext>
              </a:extLst>
            </p:cNvPr>
            <p:cNvPicPr>
              <a:picLocks noChangeAspect="1"/>
            </p:cNvPicPr>
            <p:nvPr/>
          </p:nvPicPr>
          <p:blipFill>
            <a:blip r:embed="rId5">
              <a:duotone>
                <a:prstClr val="black"/>
                <a:srgbClr val="D9C3A5">
                  <a:tint val="50000"/>
                  <a:satMod val="180000"/>
                </a:srgbClr>
              </a:duotone>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8620148" y="2748575"/>
              <a:ext cx="1689224" cy="1372830"/>
            </a:xfrm>
            <a:prstGeom prst="rect">
              <a:avLst/>
            </a:prstGeom>
          </p:spPr>
        </p:pic>
      </p:grpSp>
      <p:grpSp>
        <p:nvGrpSpPr>
          <p:cNvPr id="10" name="Grupp 9">
            <a:extLst>
              <a:ext uri="{FF2B5EF4-FFF2-40B4-BE49-F238E27FC236}">
                <a16:creationId xmlns:a16="http://schemas.microsoft.com/office/drawing/2014/main" id="{9C7FE811-86CE-4AAC-BD6A-797DBCA259E6}"/>
              </a:ext>
            </a:extLst>
          </p:cNvPr>
          <p:cNvGrpSpPr/>
          <p:nvPr/>
        </p:nvGrpSpPr>
        <p:grpSpPr>
          <a:xfrm>
            <a:off x="1706992" y="1715297"/>
            <a:ext cx="1980000" cy="1980000"/>
            <a:chOff x="1763891" y="2486620"/>
            <a:chExt cx="1980000" cy="1980000"/>
          </a:xfrm>
        </p:grpSpPr>
        <p:sp>
          <p:nvSpPr>
            <p:cNvPr id="11" name="Ellips 10">
              <a:extLst>
                <a:ext uri="{FF2B5EF4-FFF2-40B4-BE49-F238E27FC236}">
                  <a16:creationId xmlns:a16="http://schemas.microsoft.com/office/drawing/2014/main" id="{83A29826-18E0-47A0-BC3D-CB5B7413183A}"/>
                </a:ext>
              </a:extLst>
            </p:cNvPr>
            <p:cNvSpPr/>
            <p:nvPr/>
          </p:nvSpPr>
          <p:spPr>
            <a:xfrm>
              <a:off x="1763891" y="2486620"/>
              <a:ext cx="1980000" cy="1980000"/>
            </a:xfrm>
            <a:prstGeom prst="ellipse">
              <a:avLst/>
            </a:prstGeom>
            <a:solidFill>
              <a:schemeClr val="bg1">
                <a:lumMod val="95000"/>
              </a:schemeClr>
            </a:solidFill>
            <a:ln w="57150">
              <a:solidFill>
                <a:srgbClr val="B9B1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2" name="Bild 11">
              <a:extLst>
                <a:ext uri="{FF2B5EF4-FFF2-40B4-BE49-F238E27FC236}">
                  <a16:creationId xmlns:a16="http://schemas.microsoft.com/office/drawing/2014/main" id="{DE7E2D3A-327E-49AB-80D4-C2FCDACB65FB}"/>
                </a:ext>
              </a:extLst>
            </p:cNvPr>
            <p:cNvPicPr>
              <a:picLocks noChangeAspect="1"/>
            </p:cNvPicPr>
            <p:nvPr/>
          </p:nvPicPr>
          <p:blipFill>
            <a:blip r:embed="rId7">
              <a:duotone>
                <a:prstClr val="black"/>
                <a:srgbClr val="D9C3A5">
                  <a:tint val="50000"/>
                  <a:satMod val="180000"/>
                </a:srgbClr>
              </a:duotone>
              <a:lum bright="12000"/>
              <a:extLst>
                <a:ext uri="{96DAC541-7B7A-43D3-8B79-37D633B846F1}">
                  <asvg:svgBlip xmlns:asvg="http://schemas.microsoft.com/office/drawing/2016/SVG/main" r:embed="rId8"/>
                </a:ext>
              </a:extLst>
            </a:blip>
            <a:stretch>
              <a:fillRect/>
            </a:stretch>
          </p:blipFill>
          <p:spPr>
            <a:xfrm>
              <a:off x="2072304" y="2765469"/>
              <a:ext cx="1289516" cy="1365652"/>
            </a:xfrm>
            <a:prstGeom prst="rect">
              <a:avLst/>
            </a:prstGeom>
          </p:spPr>
        </p:pic>
      </p:grpSp>
      <p:sp>
        <p:nvSpPr>
          <p:cNvPr id="13" name="textruta 12">
            <a:extLst>
              <a:ext uri="{FF2B5EF4-FFF2-40B4-BE49-F238E27FC236}">
                <a16:creationId xmlns:a16="http://schemas.microsoft.com/office/drawing/2014/main" id="{D13A69FD-A0A7-4751-9271-358C8BE76454}"/>
              </a:ext>
            </a:extLst>
          </p:cNvPr>
          <p:cNvSpPr txBox="1"/>
          <p:nvPr/>
        </p:nvSpPr>
        <p:spPr>
          <a:xfrm>
            <a:off x="1518592" y="3813374"/>
            <a:ext cx="2689006" cy="461665"/>
          </a:xfrm>
          <a:prstGeom prst="rect">
            <a:avLst/>
          </a:prstGeom>
          <a:noFill/>
        </p:spPr>
        <p:txBody>
          <a:bodyPr wrap="none" rtlCol="0">
            <a:spAutoFit/>
          </a:bodyPr>
          <a:lstStyle/>
          <a:p>
            <a:pPr algn="ctr"/>
            <a:r>
              <a:rPr lang="sv-SE" sz="2400" dirty="0">
                <a:solidFill>
                  <a:schemeClr val="bg1">
                    <a:lumMod val="65000"/>
                  </a:schemeClr>
                </a:solidFill>
              </a:rPr>
              <a:t>Boendekostnad…</a:t>
            </a:r>
          </a:p>
        </p:txBody>
      </p:sp>
      <p:sp>
        <p:nvSpPr>
          <p:cNvPr id="14" name="textruta 13">
            <a:extLst>
              <a:ext uri="{FF2B5EF4-FFF2-40B4-BE49-F238E27FC236}">
                <a16:creationId xmlns:a16="http://schemas.microsoft.com/office/drawing/2014/main" id="{3C40FFA2-5401-4A94-AE54-17B356E66A2E}"/>
              </a:ext>
            </a:extLst>
          </p:cNvPr>
          <p:cNvSpPr txBox="1"/>
          <p:nvPr/>
        </p:nvSpPr>
        <p:spPr>
          <a:xfrm>
            <a:off x="8077835" y="3813374"/>
            <a:ext cx="3187547" cy="461665"/>
          </a:xfrm>
          <a:prstGeom prst="rect">
            <a:avLst/>
          </a:prstGeom>
          <a:noFill/>
        </p:spPr>
        <p:txBody>
          <a:bodyPr wrap="square" rtlCol="0">
            <a:spAutoFit/>
          </a:bodyPr>
          <a:lstStyle/>
          <a:p>
            <a:pPr algn="ctr"/>
            <a:r>
              <a:rPr lang="sv-SE" sz="2400" dirty="0">
                <a:solidFill>
                  <a:srgbClr val="B9B1A9"/>
                </a:solidFill>
              </a:rPr>
              <a:t>Din totala ekonomi…</a:t>
            </a:r>
          </a:p>
        </p:txBody>
      </p:sp>
      <p:sp>
        <p:nvSpPr>
          <p:cNvPr id="15" name="textruta 14">
            <a:extLst>
              <a:ext uri="{FF2B5EF4-FFF2-40B4-BE49-F238E27FC236}">
                <a16:creationId xmlns:a16="http://schemas.microsoft.com/office/drawing/2014/main" id="{EE6AF089-1F34-4544-9A18-3B7442DAA68A}"/>
              </a:ext>
            </a:extLst>
          </p:cNvPr>
          <p:cNvSpPr txBox="1"/>
          <p:nvPr/>
        </p:nvSpPr>
        <p:spPr>
          <a:xfrm>
            <a:off x="4721360" y="3813374"/>
            <a:ext cx="2749279" cy="461665"/>
          </a:xfrm>
          <a:prstGeom prst="rect">
            <a:avLst/>
          </a:prstGeom>
          <a:noFill/>
        </p:spPr>
        <p:txBody>
          <a:bodyPr wrap="none" rtlCol="0">
            <a:spAutoFit/>
          </a:bodyPr>
          <a:lstStyle/>
          <a:p>
            <a:pPr algn="ctr"/>
            <a:r>
              <a:rPr lang="sv-SE" sz="2400" dirty="0"/>
              <a:t>Familjesituation…</a:t>
            </a:r>
          </a:p>
        </p:txBody>
      </p:sp>
      <p:sp>
        <p:nvSpPr>
          <p:cNvPr id="16" name="textruta 15">
            <a:extLst>
              <a:ext uri="{FF2B5EF4-FFF2-40B4-BE49-F238E27FC236}">
                <a16:creationId xmlns:a16="http://schemas.microsoft.com/office/drawing/2014/main" id="{EB3C4DD6-E5DF-4173-8E51-298A43904DA3}"/>
              </a:ext>
            </a:extLst>
          </p:cNvPr>
          <p:cNvSpPr txBox="1"/>
          <p:nvPr/>
        </p:nvSpPr>
        <p:spPr>
          <a:xfrm>
            <a:off x="3602666" y="4458319"/>
            <a:ext cx="6158554" cy="1723549"/>
          </a:xfrm>
          <a:prstGeom prst="rect">
            <a:avLst/>
          </a:prstGeom>
          <a:noFill/>
        </p:spPr>
        <p:txBody>
          <a:bodyPr wrap="square" rtlCol="0">
            <a:spAutoFit/>
          </a:bodyPr>
          <a:lstStyle/>
          <a:p>
            <a:r>
              <a:rPr lang="sv-SE" dirty="0"/>
              <a:t>Familjesituation - hur många bor i bostaden?</a:t>
            </a:r>
          </a:p>
          <a:p>
            <a:pPr marL="285750" indent="-285750">
              <a:buFont typeface="Arial" panose="020B0604020202020204" pitchFamily="34" charset="0"/>
              <a:buChar char="•"/>
            </a:pPr>
            <a:r>
              <a:rPr lang="sv-SE" sz="1400" dirty="0"/>
              <a:t>Bor själv</a:t>
            </a:r>
          </a:p>
          <a:p>
            <a:pPr marL="285750" indent="-285750">
              <a:buFont typeface="Arial" panose="020B0604020202020204" pitchFamily="34" charset="0"/>
              <a:buChar char="•"/>
            </a:pPr>
            <a:r>
              <a:rPr lang="sv-SE" sz="1400" dirty="0"/>
              <a:t>Maka/make/sambo/registrerad partner (Gemensam ansökan)</a:t>
            </a:r>
          </a:p>
          <a:p>
            <a:pPr marL="285750" indent="-285750">
              <a:buFont typeface="Arial" panose="020B0604020202020204" pitchFamily="34" charset="0"/>
              <a:buChar char="•"/>
            </a:pPr>
            <a:r>
              <a:rPr lang="sv-SE" sz="1400" dirty="0"/>
              <a:t>Andra boende i bostaden till exempel barn/barnbarn(Individuell ansökan)</a:t>
            </a:r>
          </a:p>
          <a:p>
            <a:pPr marL="285750" indent="-285750">
              <a:buFont typeface="Arial" panose="020B0604020202020204" pitchFamily="34" charset="0"/>
              <a:buChar char="•"/>
            </a:pPr>
            <a:endParaRPr lang="sv-SE" sz="1400" dirty="0"/>
          </a:p>
          <a:p>
            <a:r>
              <a:rPr lang="sv-SE" sz="1400" dirty="0"/>
              <a:t>		</a:t>
            </a:r>
          </a:p>
          <a:p>
            <a:pPr marL="285750" indent="-285750">
              <a:buFont typeface="Arial" panose="020B0604020202020204" pitchFamily="34" charset="0"/>
              <a:buChar char="•"/>
            </a:pPr>
            <a:endParaRPr lang="sv-SE" dirty="0"/>
          </a:p>
        </p:txBody>
      </p:sp>
    </p:spTree>
    <p:extLst>
      <p:ext uri="{BB962C8B-B14F-4D97-AF65-F5344CB8AC3E}">
        <p14:creationId xmlns:p14="http://schemas.microsoft.com/office/powerpoint/2010/main" val="3503606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5F1D03-B0DB-4B8A-A9B3-5E9B32EFD2B7}"/>
              </a:ext>
            </a:extLst>
          </p:cNvPr>
          <p:cNvSpPr>
            <a:spLocks noGrp="1"/>
          </p:cNvSpPr>
          <p:nvPr>
            <p:ph type="title"/>
          </p:nvPr>
        </p:nvSpPr>
        <p:spPr/>
        <p:txBody>
          <a:bodyPr/>
          <a:lstStyle/>
          <a:p>
            <a:r>
              <a:rPr lang="sv-SE" dirty="0"/>
              <a:t>Flera faktorer påverkar bostadstillägget</a:t>
            </a:r>
          </a:p>
        </p:txBody>
      </p:sp>
      <p:sp>
        <p:nvSpPr>
          <p:cNvPr id="4" name="textruta 3">
            <a:extLst>
              <a:ext uri="{FF2B5EF4-FFF2-40B4-BE49-F238E27FC236}">
                <a16:creationId xmlns:a16="http://schemas.microsoft.com/office/drawing/2014/main" id="{261BB6F3-BBCB-4778-8074-12B58CC6FFD6}"/>
              </a:ext>
            </a:extLst>
          </p:cNvPr>
          <p:cNvSpPr txBox="1"/>
          <p:nvPr/>
        </p:nvSpPr>
        <p:spPr>
          <a:xfrm>
            <a:off x="8136315" y="4088880"/>
            <a:ext cx="3187547" cy="461665"/>
          </a:xfrm>
          <a:prstGeom prst="rect">
            <a:avLst/>
          </a:prstGeom>
          <a:noFill/>
        </p:spPr>
        <p:txBody>
          <a:bodyPr wrap="square" rtlCol="0">
            <a:spAutoFit/>
          </a:bodyPr>
          <a:lstStyle/>
          <a:p>
            <a:pPr algn="ctr"/>
            <a:r>
              <a:rPr lang="sv-SE" sz="2400" dirty="0"/>
              <a:t>Din totala ekonomi…</a:t>
            </a:r>
          </a:p>
        </p:txBody>
      </p:sp>
      <p:grpSp>
        <p:nvGrpSpPr>
          <p:cNvPr id="5" name="Grupp 4">
            <a:extLst>
              <a:ext uri="{FF2B5EF4-FFF2-40B4-BE49-F238E27FC236}">
                <a16:creationId xmlns:a16="http://schemas.microsoft.com/office/drawing/2014/main" id="{C50D5BE6-8E31-4953-84FE-A5787A89FED3}"/>
              </a:ext>
            </a:extLst>
          </p:cNvPr>
          <p:cNvGrpSpPr/>
          <p:nvPr/>
        </p:nvGrpSpPr>
        <p:grpSpPr>
          <a:xfrm>
            <a:off x="1682389" y="1919338"/>
            <a:ext cx="1980000" cy="1980000"/>
            <a:chOff x="1763891" y="2486620"/>
            <a:chExt cx="1980000" cy="1980000"/>
          </a:xfrm>
        </p:grpSpPr>
        <p:sp>
          <p:nvSpPr>
            <p:cNvPr id="6" name="Ellips 5">
              <a:extLst>
                <a:ext uri="{FF2B5EF4-FFF2-40B4-BE49-F238E27FC236}">
                  <a16:creationId xmlns:a16="http://schemas.microsoft.com/office/drawing/2014/main" id="{8DA3460A-BC16-4D83-8172-F275A91FC5F2}"/>
                </a:ext>
              </a:extLst>
            </p:cNvPr>
            <p:cNvSpPr/>
            <p:nvPr/>
          </p:nvSpPr>
          <p:spPr>
            <a:xfrm>
              <a:off x="1763891" y="2486620"/>
              <a:ext cx="1980000" cy="1980000"/>
            </a:xfrm>
            <a:prstGeom prst="ellipse">
              <a:avLst/>
            </a:prstGeom>
            <a:solidFill>
              <a:schemeClr val="bg1">
                <a:lumMod val="95000"/>
              </a:schemeClr>
            </a:solidFill>
            <a:ln w="57150">
              <a:solidFill>
                <a:srgbClr val="B9B1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 6">
              <a:extLst>
                <a:ext uri="{FF2B5EF4-FFF2-40B4-BE49-F238E27FC236}">
                  <a16:creationId xmlns:a16="http://schemas.microsoft.com/office/drawing/2014/main" id="{E777616A-9FB4-4719-8B85-761A054FC638}"/>
                </a:ext>
              </a:extLst>
            </p:cNvPr>
            <p:cNvPicPr>
              <a:picLocks noChangeAspect="1"/>
            </p:cNvPicPr>
            <p:nvPr/>
          </p:nvPicPr>
          <p:blipFill>
            <a:blip r:embed="rId3">
              <a:duotone>
                <a:prstClr val="black"/>
                <a:srgbClr val="D9C3A5">
                  <a:tint val="50000"/>
                  <a:satMod val="180000"/>
                </a:srgbClr>
              </a:duotone>
              <a:lum bright="12000"/>
              <a:extLst>
                <a:ext uri="{96DAC541-7B7A-43D3-8B79-37D633B846F1}">
                  <asvg:svgBlip xmlns:asvg="http://schemas.microsoft.com/office/drawing/2016/SVG/main" r:embed="rId4"/>
                </a:ext>
              </a:extLst>
            </a:blip>
            <a:stretch>
              <a:fillRect/>
            </a:stretch>
          </p:blipFill>
          <p:spPr>
            <a:xfrm>
              <a:off x="2072304" y="2765469"/>
              <a:ext cx="1289516" cy="1365652"/>
            </a:xfrm>
            <a:prstGeom prst="rect">
              <a:avLst/>
            </a:prstGeom>
          </p:spPr>
        </p:pic>
      </p:grpSp>
      <p:sp>
        <p:nvSpPr>
          <p:cNvPr id="8" name="textruta 7">
            <a:extLst>
              <a:ext uri="{FF2B5EF4-FFF2-40B4-BE49-F238E27FC236}">
                <a16:creationId xmlns:a16="http://schemas.microsoft.com/office/drawing/2014/main" id="{674FF94B-AF35-4A0F-811C-0124E588C2AE}"/>
              </a:ext>
            </a:extLst>
          </p:cNvPr>
          <p:cNvSpPr txBox="1"/>
          <p:nvPr/>
        </p:nvSpPr>
        <p:spPr>
          <a:xfrm>
            <a:off x="1473325" y="4088880"/>
            <a:ext cx="2689006" cy="461665"/>
          </a:xfrm>
          <a:prstGeom prst="rect">
            <a:avLst/>
          </a:prstGeom>
          <a:noFill/>
        </p:spPr>
        <p:txBody>
          <a:bodyPr wrap="none" rtlCol="0">
            <a:spAutoFit/>
          </a:bodyPr>
          <a:lstStyle/>
          <a:p>
            <a:pPr algn="ctr"/>
            <a:r>
              <a:rPr lang="sv-SE" sz="2400" dirty="0">
                <a:solidFill>
                  <a:srgbClr val="B9B1A9"/>
                </a:solidFill>
              </a:rPr>
              <a:t>Boendekostnad…</a:t>
            </a:r>
          </a:p>
        </p:txBody>
      </p:sp>
      <p:grpSp>
        <p:nvGrpSpPr>
          <p:cNvPr id="9" name="Grupp 8">
            <a:extLst>
              <a:ext uri="{FF2B5EF4-FFF2-40B4-BE49-F238E27FC236}">
                <a16:creationId xmlns:a16="http://schemas.microsoft.com/office/drawing/2014/main" id="{54210CF5-19A6-4663-89F8-73EDD8433C3F}"/>
              </a:ext>
            </a:extLst>
          </p:cNvPr>
          <p:cNvGrpSpPr/>
          <p:nvPr/>
        </p:nvGrpSpPr>
        <p:grpSpPr>
          <a:xfrm>
            <a:off x="4923128" y="1919338"/>
            <a:ext cx="1980000" cy="1980000"/>
            <a:chOff x="5116976" y="2486620"/>
            <a:chExt cx="1980000" cy="1980000"/>
          </a:xfrm>
        </p:grpSpPr>
        <p:sp>
          <p:nvSpPr>
            <p:cNvPr id="10" name="Ellips 9">
              <a:extLst>
                <a:ext uri="{FF2B5EF4-FFF2-40B4-BE49-F238E27FC236}">
                  <a16:creationId xmlns:a16="http://schemas.microsoft.com/office/drawing/2014/main" id="{7D013DFA-06DA-410A-9375-E32F8C1D480D}"/>
                </a:ext>
              </a:extLst>
            </p:cNvPr>
            <p:cNvSpPr/>
            <p:nvPr/>
          </p:nvSpPr>
          <p:spPr>
            <a:xfrm>
              <a:off x="5116976" y="2486620"/>
              <a:ext cx="1980000" cy="1980000"/>
            </a:xfrm>
            <a:prstGeom prst="ellipse">
              <a:avLst/>
            </a:prstGeom>
            <a:solidFill>
              <a:schemeClr val="bg1">
                <a:lumMod val="95000"/>
              </a:schemeClr>
            </a:solidFill>
            <a:ln w="57150">
              <a:solidFill>
                <a:srgbClr val="B9B1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 10">
              <a:extLst>
                <a:ext uri="{FF2B5EF4-FFF2-40B4-BE49-F238E27FC236}">
                  <a16:creationId xmlns:a16="http://schemas.microsoft.com/office/drawing/2014/main" id="{D2916932-79B7-42F2-A1D7-27C05853B293}"/>
                </a:ext>
              </a:extLst>
            </p:cNvPr>
            <p:cNvPicPr>
              <a:picLocks noChangeAspect="1"/>
            </p:cNvPicPr>
            <p:nvPr/>
          </p:nvPicPr>
          <p:blipFill>
            <a:blip r:embed="rId5">
              <a:duotone>
                <a:prstClr val="black"/>
                <a:srgbClr val="D9C3A5">
                  <a:tint val="50000"/>
                  <a:satMod val="180000"/>
                </a:srgbClr>
              </a:duotone>
              <a:lum bright="20000"/>
              <a:extLst>
                <a:ext uri="{96DAC541-7B7A-43D3-8B79-37D633B846F1}">
                  <asvg:svgBlip xmlns:asvg="http://schemas.microsoft.com/office/drawing/2016/SVG/main" r:embed="rId6"/>
                </a:ext>
              </a:extLst>
            </a:blip>
            <a:stretch>
              <a:fillRect/>
            </a:stretch>
          </p:blipFill>
          <p:spPr>
            <a:xfrm>
              <a:off x="5528444" y="2666719"/>
              <a:ext cx="1033739" cy="1658011"/>
            </a:xfrm>
            <a:prstGeom prst="rect">
              <a:avLst/>
            </a:prstGeom>
          </p:spPr>
        </p:pic>
      </p:grpSp>
      <p:sp>
        <p:nvSpPr>
          <p:cNvPr id="12" name="textruta 11">
            <a:extLst>
              <a:ext uri="{FF2B5EF4-FFF2-40B4-BE49-F238E27FC236}">
                <a16:creationId xmlns:a16="http://schemas.microsoft.com/office/drawing/2014/main" id="{721AF30D-0A26-4C37-A1C2-0F57EBF14726}"/>
              </a:ext>
            </a:extLst>
          </p:cNvPr>
          <p:cNvSpPr txBox="1"/>
          <p:nvPr/>
        </p:nvSpPr>
        <p:spPr>
          <a:xfrm>
            <a:off x="4721360" y="4088880"/>
            <a:ext cx="2749279" cy="461665"/>
          </a:xfrm>
          <a:prstGeom prst="rect">
            <a:avLst/>
          </a:prstGeom>
          <a:noFill/>
        </p:spPr>
        <p:txBody>
          <a:bodyPr wrap="none" rtlCol="0">
            <a:spAutoFit/>
          </a:bodyPr>
          <a:lstStyle/>
          <a:p>
            <a:pPr algn="ctr"/>
            <a:r>
              <a:rPr lang="sv-SE" sz="2400" dirty="0">
                <a:solidFill>
                  <a:srgbClr val="B9B1A9"/>
                </a:solidFill>
              </a:rPr>
              <a:t>Familjesituation…</a:t>
            </a:r>
          </a:p>
        </p:txBody>
      </p:sp>
      <p:grpSp>
        <p:nvGrpSpPr>
          <p:cNvPr id="13" name="Grupp 12">
            <a:extLst>
              <a:ext uri="{FF2B5EF4-FFF2-40B4-BE49-F238E27FC236}">
                <a16:creationId xmlns:a16="http://schemas.microsoft.com/office/drawing/2014/main" id="{067C7BC3-E171-487A-84BB-611087B2A13F}"/>
              </a:ext>
            </a:extLst>
          </p:cNvPr>
          <p:cNvGrpSpPr/>
          <p:nvPr/>
        </p:nvGrpSpPr>
        <p:grpSpPr>
          <a:xfrm>
            <a:off x="8358303" y="1919338"/>
            <a:ext cx="1980000" cy="1980000"/>
            <a:chOff x="9080438" y="1958872"/>
            <a:chExt cx="1993148" cy="1993146"/>
          </a:xfrm>
        </p:grpSpPr>
        <p:sp>
          <p:nvSpPr>
            <p:cNvPr id="14" name="Ellips 13">
              <a:extLst>
                <a:ext uri="{FF2B5EF4-FFF2-40B4-BE49-F238E27FC236}">
                  <a16:creationId xmlns:a16="http://schemas.microsoft.com/office/drawing/2014/main" id="{53E0D032-B7E1-49DF-A0CD-D51C60275EF3}"/>
                </a:ext>
              </a:extLst>
            </p:cNvPr>
            <p:cNvSpPr/>
            <p:nvPr/>
          </p:nvSpPr>
          <p:spPr>
            <a:xfrm>
              <a:off x="9080438" y="1958872"/>
              <a:ext cx="1993148" cy="1993146"/>
            </a:xfrm>
            <a:prstGeom prst="ellipse">
              <a:avLst/>
            </a:prstGeom>
            <a:solidFill>
              <a:srgbClr val="FFE7C8"/>
            </a:solidFill>
            <a:ln w="57150">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829972E7-EAC4-41F4-B45F-9E17501923F8}"/>
                </a:ext>
              </a:extLst>
            </p:cNvPr>
            <p:cNvPicPr>
              <a:picLocks noChangeAspect="1"/>
            </p:cNvPicPr>
            <p:nvPr/>
          </p:nvPicPr>
          <p:blipFill>
            <a:blip r:embed="rId7"/>
            <a:stretch>
              <a:fillRect/>
            </a:stretch>
          </p:blipFill>
          <p:spPr>
            <a:xfrm>
              <a:off x="9246687" y="2222565"/>
              <a:ext cx="1700441" cy="1381945"/>
            </a:xfrm>
            <a:prstGeom prst="rect">
              <a:avLst/>
            </a:prstGeom>
          </p:spPr>
        </p:pic>
      </p:grpSp>
      <p:sp>
        <p:nvSpPr>
          <p:cNvPr id="16" name="Rektangel 15">
            <a:extLst>
              <a:ext uri="{FF2B5EF4-FFF2-40B4-BE49-F238E27FC236}">
                <a16:creationId xmlns:a16="http://schemas.microsoft.com/office/drawing/2014/main" id="{9992F342-B099-41AE-ADF0-96BC179806B1}"/>
              </a:ext>
            </a:extLst>
          </p:cNvPr>
          <p:cNvSpPr/>
          <p:nvPr/>
        </p:nvSpPr>
        <p:spPr>
          <a:xfrm>
            <a:off x="8193233" y="4740087"/>
            <a:ext cx="6096000" cy="1200329"/>
          </a:xfrm>
          <a:prstGeom prst="rect">
            <a:avLst/>
          </a:prstGeom>
        </p:spPr>
        <p:txBody>
          <a:bodyPr>
            <a:spAutoFit/>
          </a:bodyPr>
          <a:lstStyle/>
          <a:p>
            <a:r>
              <a:rPr lang="sv-SE" dirty="0"/>
              <a:t>Din totala ekonomi?</a:t>
            </a:r>
          </a:p>
          <a:p>
            <a:pPr marL="285750" indent="-285750">
              <a:buFont typeface="Arial" panose="020B0604020202020204" pitchFamily="34" charset="0"/>
              <a:buChar char="•"/>
            </a:pPr>
            <a:r>
              <a:rPr lang="sv-SE" dirty="0"/>
              <a:t>Inkomster</a:t>
            </a:r>
          </a:p>
          <a:p>
            <a:pPr marL="285750" indent="-285750">
              <a:buFont typeface="Arial" panose="020B0604020202020204" pitchFamily="34" charset="0"/>
              <a:buChar char="•"/>
            </a:pPr>
            <a:r>
              <a:rPr lang="sv-SE" dirty="0"/>
              <a:t>Tillgångar</a:t>
            </a:r>
          </a:p>
          <a:p>
            <a:pPr marL="285750" indent="-285750">
              <a:buFont typeface="Arial" panose="020B0604020202020204" pitchFamily="34" charset="0"/>
              <a:buChar char="•"/>
            </a:pPr>
            <a:r>
              <a:rPr lang="sv-SE" dirty="0"/>
              <a:t>Skulder</a:t>
            </a:r>
          </a:p>
        </p:txBody>
      </p:sp>
    </p:spTree>
    <p:extLst>
      <p:ext uri="{BB962C8B-B14F-4D97-AF65-F5344CB8AC3E}">
        <p14:creationId xmlns:p14="http://schemas.microsoft.com/office/powerpoint/2010/main" val="1971340292"/>
      </p:ext>
    </p:extLst>
  </p:cSld>
  <p:clrMapOvr>
    <a:masterClrMapping/>
  </p:clrMapOvr>
</p:sld>
</file>

<file path=ppt/theme/theme1.xml><?xml version="1.0" encoding="utf-8"?>
<a:theme xmlns:a="http://schemas.openxmlformats.org/drawingml/2006/main" name="Pensionsmyndigheten">
  <a:themeElements>
    <a:clrScheme name="Pensions Myndigheten Font">
      <a:dk1>
        <a:srgbClr val="000000"/>
      </a:dk1>
      <a:lt1>
        <a:srgbClr val="FFFFFF"/>
      </a:lt1>
      <a:dk2>
        <a:srgbClr val="000000"/>
      </a:dk2>
      <a:lt2>
        <a:srgbClr val="FFFFFF"/>
      </a:lt2>
      <a:accent1>
        <a:srgbClr val="DC4912"/>
      </a:accent1>
      <a:accent2>
        <a:srgbClr val="FFB70F"/>
      </a:accent2>
      <a:accent3>
        <a:srgbClr val="125687"/>
      </a:accent3>
      <a:accent4>
        <a:srgbClr val="EF8200"/>
      </a:accent4>
      <a:accent5>
        <a:srgbClr val="870150"/>
      </a:accent5>
      <a:accent6>
        <a:srgbClr val="AFA500"/>
      </a:accent6>
      <a:hlink>
        <a:srgbClr val="000000"/>
      </a:hlink>
      <a:folHlink>
        <a:srgbClr val="000000"/>
      </a:folHlink>
    </a:clrScheme>
    <a:fontScheme name="Pensionsmyndigheten_Font">
      <a:majorFont>
        <a:latin typeface="Pensio Sans Normal"/>
        <a:ea typeface=""/>
        <a:cs typeface=""/>
      </a:majorFont>
      <a:minorFont>
        <a:latin typeface="Pensio Sans Norm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örkorange">
      <a:srgbClr val="D54C16"/>
    </a:custClr>
    <a:custClr name="gladorange">
      <a:srgbClr val="EF8200"/>
    </a:custClr>
    <a:custClr>
      <a:srgbClr val="FFFFFF"/>
    </a:custClr>
    <a:custClr>
      <a:srgbClr val="FFFFFF"/>
    </a:custClr>
    <a:custClr name="mörkgul">
      <a:srgbClr val="FFB70F"/>
    </a:custClr>
    <a:custClr name="ljusgul">
      <a:srgbClr val="F6CF47"/>
    </a:custClr>
    <a:custClr>
      <a:srgbClr val="FFFFFF"/>
    </a:custClr>
    <a:custClr>
      <a:srgbClr val="FFFFFF"/>
    </a:custClr>
    <a:custClr name="mörkröd">
      <a:srgbClr val="AC1A2F"/>
    </a:custClr>
    <a:custClr name="ljusröd">
      <a:srgbClr val="D53044"/>
    </a:custClr>
    <a:custClr name="mörkorange 80%">
      <a:srgbClr val="EF6734"/>
    </a:custClr>
    <a:custClr name="gladorange 80%">
      <a:srgbClr val="FF9C24"/>
    </a:custClr>
    <a:custClr>
      <a:srgbClr val="FFFFFF"/>
    </a:custClr>
    <a:custClr>
      <a:srgbClr val="FFFFFF"/>
    </a:custClr>
    <a:custClr name="mörklila">
      <a:srgbClr val="870150"/>
    </a:custClr>
    <a:custClr name="rosalila">
      <a:srgbClr val="C42695"/>
    </a:custClr>
    <a:custClr>
      <a:srgbClr val="FFFFFF"/>
    </a:custClr>
    <a:custClr>
      <a:srgbClr val="FFFFFF"/>
    </a:custClr>
    <a:custClr name="mörkgrön">
      <a:srgbClr val="545F1D"/>
    </a:custClr>
    <a:custClr name="ljusgrön">
      <a:srgbClr val="AFA500"/>
    </a:custClr>
    <a:custClr name="mörkorange 60%">
      <a:srgbClr val="F28E68"/>
    </a:custClr>
    <a:custClr name="gladorange 60%">
      <a:srgbClr val="FFB65B"/>
    </a:custClr>
    <a:custClr>
      <a:srgbClr val="FFFFFF"/>
    </a:custClr>
    <a:custClr>
      <a:srgbClr val="FFFFFF"/>
    </a:custClr>
    <a:custClr name="mörkblå">
      <a:srgbClr val="125687"/>
    </a:custClr>
    <a:custClr name="ljusblå">
      <a:srgbClr val="5EB0E6"/>
    </a:custClr>
    <a:custClr>
      <a:srgbClr val="FFFFFF"/>
    </a:custClr>
    <a:custClr>
      <a:srgbClr val="FFFFFF"/>
    </a:custClr>
    <a:custClr name="mörkgrå">
      <a:srgbClr val="766A63"/>
    </a:custClr>
    <a:custClr name="ljusgrå">
      <a:srgbClr val="B9B1A9"/>
    </a:custClr>
    <a:custClr name="mörkorange 40%">
      <a:srgbClr val="F7B399"/>
    </a:custClr>
    <a:custClr name="gladorange 40%">
      <a:srgbClr val="FFCD91"/>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mörkorange 20%">
      <a:srgbClr val="FBD9CC"/>
    </a:custClr>
    <a:custClr name="gladorange 20%">
      <a:srgbClr val="FFE7C8"/>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ensionsmyndigheten.potx" id="{F9F4DE01-4F64-410B-AAD5-F6CE64855DD0}" vid="{1A79DEF5-E8B5-4D7D-B325-1F2CB0FFF430}"/>
    </a:ext>
  </a:extLst>
</a:theme>
</file>

<file path=ppt/theme/theme2.xml><?xml version="1.0" encoding="utf-8"?>
<a:theme xmlns:a="http://schemas.openxmlformats.org/drawingml/2006/main" name="Office-tema">
  <a:themeElements>
    <a:clrScheme name="Pensions Myndigheten Font">
      <a:dk1>
        <a:srgbClr val="000000"/>
      </a:dk1>
      <a:lt1>
        <a:srgbClr val="FFFFFF"/>
      </a:lt1>
      <a:dk2>
        <a:srgbClr val="000000"/>
      </a:dk2>
      <a:lt2>
        <a:srgbClr val="FFFFFF"/>
      </a:lt2>
      <a:accent1>
        <a:srgbClr val="DC4912"/>
      </a:accent1>
      <a:accent2>
        <a:srgbClr val="FFB70F"/>
      </a:accent2>
      <a:accent3>
        <a:srgbClr val="125687"/>
      </a:accent3>
      <a:accent4>
        <a:srgbClr val="EF8200"/>
      </a:accent4>
      <a:accent5>
        <a:srgbClr val="870150"/>
      </a:accent5>
      <a:accent6>
        <a:srgbClr val="AFA500"/>
      </a:accent6>
      <a:hlink>
        <a:srgbClr val="000000"/>
      </a:hlink>
      <a:folHlink>
        <a:srgbClr val="000000"/>
      </a:folHlink>
    </a:clrScheme>
    <a:fontScheme name="Pensionsmyndigheten_Font">
      <a:majorFont>
        <a:latin typeface="Pensio Sans Normal"/>
        <a:ea typeface=""/>
        <a:cs typeface=""/>
      </a:majorFont>
      <a:minorFont>
        <a:latin typeface="Pensio Sans Norm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Pensions Myndigheten Font">
      <a:dk1>
        <a:srgbClr val="000000"/>
      </a:dk1>
      <a:lt1>
        <a:srgbClr val="FFFFFF"/>
      </a:lt1>
      <a:dk2>
        <a:srgbClr val="000000"/>
      </a:dk2>
      <a:lt2>
        <a:srgbClr val="FFFFFF"/>
      </a:lt2>
      <a:accent1>
        <a:srgbClr val="DC4912"/>
      </a:accent1>
      <a:accent2>
        <a:srgbClr val="FFB70F"/>
      </a:accent2>
      <a:accent3>
        <a:srgbClr val="125687"/>
      </a:accent3>
      <a:accent4>
        <a:srgbClr val="EF8200"/>
      </a:accent4>
      <a:accent5>
        <a:srgbClr val="870150"/>
      </a:accent5>
      <a:accent6>
        <a:srgbClr val="AFA500"/>
      </a:accent6>
      <a:hlink>
        <a:srgbClr val="000000"/>
      </a:hlink>
      <a:folHlink>
        <a:srgbClr val="000000"/>
      </a:folHlink>
    </a:clrScheme>
    <a:fontScheme name="Pensionsmyndigheten_Font">
      <a:majorFont>
        <a:latin typeface="Pensio Sans Normal"/>
        <a:ea typeface=""/>
        <a:cs typeface=""/>
      </a:majorFont>
      <a:minorFont>
        <a:latin typeface="Pensio Sans Norm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Sekretessmarkering xmlns="465edb57-3a11-4ff8-9c43-7dc2da403828"/>
    <_dlc_DocId xmlns="465edb57-3a11-4ff8-9c43-7dc2da403828">ZED34NCF56HX-2116910973-561</_dlc_DocId>
    <Säkerhetsklass xmlns="465edb57-3a11-4ff8-9c43-7dc2da403828">Oklassificerad</Säkerhetsklass>
    <TaxCatchAll xmlns="465edb57-3a11-4ff8-9c43-7dc2da403828">
      <Value>15</Value>
      <Value>16</Value>
      <Value>1</Value>
      <Value>14</Value>
    </TaxCatchAll>
    <TaxKeywordTaxHTField xmlns="465edb57-3a11-4ff8-9c43-7dc2da403828">
      <Terms xmlns="http://schemas.microsoft.com/office/infopath/2007/PartnerControls">
        <TermInfo xmlns="http://schemas.microsoft.com/office/infopath/2007/PartnerControls">
          <TermName xmlns="http://schemas.microsoft.com/office/infopath/2007/PartnerControls">class='Open'</TermName>
          <TermId xmlns="http://schemas.microsoft.com/office/infopath/2007/PartnerControls">108b9a83-6191-4fed-b3ce-c2bf5280cfd3</TermId>
        </TermInfo>
      </Terms>
    </TaxKeywordTaxHTField>
    <c611286023d1454ea232712bcb235812 xmlns="465edb57-3a11-4ff8-9c43-7dc2da403828">
      <Terms xmlns="http://schemas.microsoft.com/office/infopath/2007/PartnerControls">
        <TermInfo xmlns="http://schemas.microsoft.com/office/infopath/2007/PartnerControls">
          <TermName xmlns="http://schemas.microsoft.com/office/infopath/2007/PartnerControls">3.2 Handlägga bostadstillägg och äldreförsörjningsstöd</TermName>
          <TermId xmlns="http://schemas.microsoft.com/office/infopath/2007/PartnerControls">ef96ad8d-a7b4-4132-a20c-54c4cb508870</TermId>
        </TermInfo>
        <TermInfo xmlns="http://schemas.microsoft.com/office/infopath/2007/PartnerControls">
          <TermName xmlns="http://schemas.microsoft.com/office/infopath/2007/PartnerControls">5.2.2 Produkt- och förmånsspecifik utveckling</TermName>
          <TermId xmlns="http://schemas.microsoft.com/office/infopath/2007/PartnerControls">1997f7fd-3cff-41fc-b73b-e3a515938d07</TermId>
        </TermInfo>
      </Terms>
    </c611286023d1454ea232712bcb235812>
    <Dokumentstatus xmlns="465edb57-3a11-4ff8-9c43-7dc2da403828">UTKAST</Dokumentstatus>
    <_dlc_DocIdUrl xmlns="465edb57-3a11-4ff8-9c43-7dc2da403828">
      <Url>https://sp.pensionsmyndigheten.se/ovr/MTAL/_layouts/15/DocIdRedir.aspx?ID=ZED34NCF56HX-2116910973-561</Url>
      <Description>ZED34NCF56HX-2116910973-561</Description>
    </_dlc_DocIdUrl>
  </documentManagement>
</p:properties>
</file>

<file path=customXml/item2.xml><?xml version="1.0" encoding="utf-8"?>
<?mso-contentType ?>
<SharedContentType xmlns="Microsoft.SharePoint.Taxonomy.ContentTypeSync" SourceId="70cc9aaf-3c20-4758-af7f-200ca945dcd1" ContentTypeId="0x010100502CDB7A0A91F2418536AA9171EEDEB526" PreviousValue="false"/>
</file>

<file path=customXml/item3.xml><?xml version="1.0" encoding="utf-8"?>
<ct:contentTypeSchema xmlns:ct="http://schemas.microsoft.com/office/2006/metadata/contentType" xmlns:ma="http://schemas.microsoft.com/office/2006/metadata/properties/metaAttributes" ct:_="" ma:_="" ma:contentTypeName="Underlag" ma:contentTypeID="0x010100502CDB7A0A91F2418536AA9171EEDEB52600929533C3BA86F243920BDB588775D2C5" ma:contentTypeVersion="29" ma:contentTypeDescription="" ma:contentTypeScope="" ma:versionID="d50b371c0546d48cf7a0901a83a8bae0">
  <xsd:schema xmlns:xsd="http://www.w3.org/2001/XMLSchema" xmlns:xs="http://www.w3.org/2001/XMLSchema" xmlns:p="http://schemas.microsoft.com/office/2006/metadata/properties" xmlns:ns2="465edb57-3a11-4ff8-9c43-7dc2da403828" targetNamespace="http://schemas.microsoft.com/office/2006/metadata/properties" ma:root="true" ma:fieldsID="981bdd096694835979fd81592476c1c3" ns2:_="">
    <xsd:import namespace="465edb57-3a11-4ff8-9c43-7dc2da403828"/>
    <xsd:element name="properties">
      <xsd:complexType>
        <xsd:sequence>
          <xsd:element name="documentManagement">
            <xsd:complexType>
              <xsd:all>
                <xsd:element ref="ns2:Säkerhetsklass" minOccurs="0"/>
                <xsd:element ref="ns2:Dokumentstatus" minOccurs="0"/>
                <xsd:element ref="ns2:Sekretessmarkering" minOccurs="0"/>
                <xsd:element ref="ns2:TaxKeywordTaxHTField" minOccurs="0"/>
                <xsd:element ref="ns2:TaxCatchAll" minOccurs="0"/>
                <xsd:element ref="ns2:TaxCatchAllLabel" minOccurs="0"/>
                <xsd:element ref="ns2:_dlc_DocId" minOccurs="0"/>
                <xsd:element ref="ns2:_dlc_DocIdUrl" minOccurs="0"/>
                <xsd:element ref="ns2:_dlc_DocIdPersistId" minOccurs="0"/>
                <xsd:element ref="ns2:c611286023d1454ea232712bcb23581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5edb57-3a11-4ff8-9c43-7dc2da403828" elementFormDefault="qualified">
    <xsd:import namespace="http://schemas.microsoft.com/office/2006/documentManagement/types"/>
    <xsd:import namespace="http://schemas.microsoft.com/office/infopath/2007/PartnerControls"/>
    <xsd:element name="Säkerhetsklass" ma:index="1" nillable="true" ma:displayName="Informationsklass" ma:default="Oklassificerad" ma:description="Anger vilken typ av information dokumentet innehåller och hur spridning får ske. Se PID109393 Informationsklassning – Anvisning.&#10;http://orangeriet/download/18.3ebb74d13a5948e7343154/1372924502831/PID109393_v1.0+Anvisning+informationsklassning.pdf" ma:format="Dropdown" ma:internalName="S_x00e4_kerhetsklass" ma:readOnly="false">
      <xsd:simpleType>
        <xsd:restriction base="dms:Choice">
          <xsd:enumeration value="Oklassificerad"/>
          <xsd:enumeration value="Publik"/>
          <xsd:enumeration value="Intern"/>
          <xsd:enumeration value="Känslig"/>
          <xsd:enumeration value="Mycket känslig"/>
        </xsd:restriction>
      </xsd:simpleType>
    </xsd:element>
    <xsd:element name="Dokumentstatus" ma:index="2" nillable="true" ma:displayName="Dokumentstatus" ma:default="UTKAST" ma:description="Ett dokument ska ha status utkast fram till att det godkänns av dokumentägaren." ma:format="Dropdown" ma:internalName="Dokumentstatus" ma:readOnly="false">
      <xsd:simpleType>
        <xsd:restriction base="dms:Choice">
          <xsd:enumeration value="UTKAST"/>
          <xsd:enumeration value="GODKÄND"/>
          <xsd:enumeration value="INAKTUELL"/>
        </xsd:restriction>
      </xsd:simpleType>
    </xsd:element>
    <xsd:element name="Sekretessmarkering" ma:index="5" nillable="true" ma:displayName="Sekretessmarkering" ma:description="Ange vilken typ av sekretess dokumentet omfattas av. om Ingen, lämna fältet blankt." ma:internalName="Sekretessmarkering">
      <xsd:complexType>
        <xsd:complexContent>
          <xsd:extension base="dms:MultiChoice">
            <xsd:sequence>
              <xsd:element name="Value" maxOccurs="unbounded" minOccurs="0" nillable="true">
                <xsd:simpleType>
                  <xsd:restriction base="dms:Choice">
                    <xsd:enumeration value="18 kap. 1 § (förundersökningssekretess)"/>
                    <xsd:enumeration value="18 kap. 3 § (Misstanke om brott)"/>
                    <xsd:enumeration value="18 kap. 8 §  eller 9 § (Informationssäkerhet)"/>
                    <xsd:enumeration value="21 kap. 3 § (Förföljda personer)"/>
                    <xsd:enumeration value="21 kap. 7 § (Risk för behandling i strid med GDPR)"/>
                    <xsd:enumeration value="24 kap. 8 § (Statistiksekretess)"/>
                    <xsd:enumeration value="28 kap. 1 § (Allmän socialförsäkringssekretess)"/>
                    <xsd:enumeration value="28 kap. 5 § (Socialförsäkringssekretess - fondval, efterlevandeskydd)"/>
                    <xsd:enumeration value="39 kap. 1 – 3 §§ (Sekretess i personaladministrativ verksamhet)"/>
                    <xsd:enumeration value="Annat"/>
                  </xsd:restriction>
                </xsd:simpleType>
              </xsd:element>
            </xsd:sequence>
          </xsd:extension>
        </xsd:complexContent>
      </xsd:complexType>
    </xsd:element>
    <xsd:element name="TaxKeywordTaxHTField" ma:index="10" nillable="true" ma:taxonomy="true" ma:internalName="TaxKeywordTaxHTField" ma:taxonomyFieldName="TaxKeyword" ma:displayName="Företagsnyckelord"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1" nillable="true" ma:displayName="Taxonomy Catch All Column" ma:hidden="true" ma:list="{68ac23b3-87df-4628-9e46-1aaf80c52b68}" ma:internalName="TaxCatchAll" ma:showField="CatchAllData" ma:web="c25370be-310c-43ae-82fe-b77bb8245f21">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68ac23b3-87df-4628-9e46-1aaf80c52b68}" ma:internalName="TaxCatchAllLabel" ma:readOnly="true" ma:showField="CatchAllDataLabel" ma:web="c25370be-310c-43ae-82fe-b77bb8245f21">
      <xsd:complexType>
        <xsd:complexContent>
          <xsd:extension base="dms:MultiChoiceLookup">
            <xsd:sequence>
              <xsd:element name="Value" type="dms:Lookup" maxOccurs="unbounded" minOccurs="0" nillable="true"/>
            </xsd:sequence>
          </xsd:extension>
        </xsd:complexContent>
      </xsd:complexType>
    </xsd:element>
    <xsd:element name="_dlc_DocId" ma:index="14" nillable="true" ma:displayName="Dokument-ID-värde" ma:description="Värdet för dokument-ID som tilldelats till det här objektet." ma:internalName="_dlc_DocId" ma:readOnly="true">
      <xsd:simpleType>
        <xsd:restriction base="dms:Text"/>
      </xsd:simpleType>
    </xsd:element>
    <xsd:element name="_dlc_DocIdUrl" ma:index="15"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c611286023d1454ea232712bcb235812" ma:index="17" nillable="true" ma:taxonomy="true" ma:internalName="c611286023d1454ea232712bcb235812" ma:taxonomyFieldName="Processgrupp" ma:displayName="Processgrupp" ma:default="" ma:fieldId="{c6112860-23d1-454e-a232-712bcb235812}" ma:taxonomyMulti="true" ma:sspId="70cc9aaf-3c20-4758-af7f-200ca945dcd1" ma:termSetId="62fad8cf-4564-4199-a752-5142b1e49d95"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Innehållstyp"/>
        <xsd:element ref="dc:title" minOccurs="0" maxOccurs="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3F463CC-1DD5-4CC2-B10B-C1EDBBC144B4}">
  <ds:schemaRefs>
    <ds:schemaRef ds:uri="http://purl.org/dc/terms/"/>
    <ds:schemaRef ds:uri="http://www.w3.org/XML/1998/namespace"/>
    <ds:schemaRef ds:uri="http://schemas.microsoft.com/office/infopath/2007/PartnerControls"/>
    <ds:schemaRef ds:uri="http://schemas.microsoft.com/office/2006/metadata/properties"/>
    <ds:schemaRef ds:uri="http://schemas.openxmlformats.org/package/2006/metadata/core-properties"/>
    <ds:schemaRef ds:uri="http://schemas.microsoft.com/office/2006/documentManagement/types"/>
    <ds:schemaRef ds:uri="http://purl.org/dc/dcmitype/"/>
    <ds:schemaRef ds:uri="465edb57-3a11-4ff8-9c43-7dc2da403828"/>
    <ds:schemaRef ds:uri="http://purl.org/dc/elements/1.1/"/>
  </ds:schemaRefs>
</ds:datastoreItem>
</file>

<file path=customXml/itemProps2.xml><?xml version="1.0" encoding="utf-8"?>
<ds:datastoreItem xmlns:ds="http://schemas.openxmlformats.org/officeDocument/2006/customXml" ds:itemID="{74C35A37-25C1-48D6-AB68-6C03ACF8ADDA}">
  <ds:schemaRefs>
    <ds:schemaRef ds:uri="Microsoft.SharePoint.Taxonomy.ContentTypeSync"/>
  </ds:schemaRefs>
</ds:datastoreItem>
</file>

<file path=customXml/itemProps3.xml><?xml version="1.0" encoding="utf-8"?>
<ds:datastoreItem xmlns:ds="http://schemas.openxmlformats.org/officeDocument/2006/customXml" ds:itemID="{6F856F64-64D5-4E58-B6D7-563263993A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5edb57-3a11-4ff8-9c43-7dc2da4038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CA20E44-873A-4BEA-8866-9DF074F295BD}">
  <ds:schemaRefs>
    <ds:schemaRef ds:uri="http://schemas.microsoft.com/sharepoint/v3/contenttype/forms"/>
  </ds:schemaRefs>
</ds:datastoreItem>
</file>

<file path=customXml/itemProps5.xml><?xml version="1.0" encoding="utf-8"?>
<ds:datastoreItem xmlns:ds="http://schemas.openxmlformats.org/officeDocument/2006/customXml" ds:itemID="{EF99D150-30E1-47C1-9338-59E16C5BF47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PM_16_9_sv</Template>
  <TotalTime>320</TotalTime>
  <Words>2473</Words>
  <Application>Microsoft Office PowerPoint</Application>
  <PresentationFormat>Bredbild</PresentationFormat>
  <Paragraphs>298</Paragraphs>
  <Slides>21</Slides>
  <Notes>21</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21</vt:i4>
      </vt:variant>
    </vt:vector>
  </HeadingPairs>
  <TitlesOfParts>
    <vt:vector size="25" baseType="lpstr">
      <vt:lpstr>Pensio Sans Normal</vt:lpstr>
      <vt:lpstr>Pensio Sans Medium</vt:lpstr>
      <vt:lpstr>Arial</vt:lpstr>
      <vt:lpstr>Pensionsmyndigheten</vt:lpstr>
      <vt:lpstr>PowerPoint-presentation</vt:lpstr>
      <vt:lpstr>Pensionärer som går miste om pengar</vt:lpstr>
      <vt:lpstr>Det här är bostadstillägg</vt:lpstr>
      <vt:lpstr>Det här är äldreförsörjningsstöd</vt:lpstr>
      <vt:lpstr>Vem kan ansöka om  bostadstillägg?</vt:lpstr>
      <vt:lpstr>Flera faktorer påverkar bostadstillägget</vt:lpstr>
      <vt:lpstr>Flera faktorer påverkar bostadstillägget</vt:lpstr>
      <vt:lpstr>Flera faktorer påverkar bostadstillägget</vt:lpstr>
      <vt:lpstr>Flera faktorer påverkar bostadstillägget</vt:lpstr>
      <vt:lpstr>Missuppfattningar om bostadstillägg….</vt:lpstr>
      <vt:lpstr>Två steg för att ansöka</vt:lpstr>
      <vt:lpstr>Gör en preliminärberäkning innan du ansöker</vt:lpstr>
      <vt:lpstr>Gör din ansökan</vt:lpstr>
      <vt:lpstr>Första gången du ansöker…</vt:lpstr>
      <vt:lpstr>Fyll i ansökan fullständigt</vt:lpstr>
      <vt:lpstr>Behörig anhörig kan ansöka åt en närstående</vt:lpstr>
      <vt:lpstr>Om du får bostadstillägg glöm inte att anmäla förändringar     </vt:lpstr>
      <vt:lpstr>Möjlighet att få bostadstillägg senare i livet</vt:lpstr>
      <vt:lpstr>Sammanfattning</vt:lpstr>
      <vt:lpstr>Mer information eller hjälp</vt:lpstr>
      <vt:lpstr>Sprid gärna informationen vidare…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Johanna Odhe</dc:creator>
  <cp:keywords>class='Open'</cp:keywords>
  <cp:lastModifiedBy>Johanna Odhe</cp:lastModifiedBy>
  <cp:revision>10</cp:revision>
  <dcterms:created xsi:type="dcterms:W3CDTF">2022-12-22T12:33:00Z</dcterms:created>
  <dcterms:modified xsi:type="dcterms:W3CDTF">2023-01-24T10:29:01Z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16;#class='Open'|108b9a83-6191-4fed-b3ce-c2bf5280cfd3</vt:lpwstr>
  </property>
  <property fmtid="{D5CDD505-2E9C-101B-9397-08002B2CF9AE}" pid="3" name="Gäller för0">
    <vt:lpwstr>1;#Hela Pensionsmyndigheten|1eaa11e7-d736-4537-b624-27e16bb1c838</vt:lpwstr>
  </property>
  <property fmtid="{D5CDD505-2E9C-101B-9397-08002B2CF9AE}" pid="4" name="Processgrupp">
    <vt:lpwstr>14;#3.2 Handlägga bostadstillägg och äldreförsörjningsstöd|ef96ad8d-a7b4-4132-a20c-54c4cb508870;#15;#5.2.2 Produkt- och förmånsspecifik utveckling|1997f7fd-3cff-41fc-b73b-e3a515938d07</vt:lpwstr>
  </property>
  <property fmtid="{D5CDD505-2E9C-101B-9397-08002B2CF9AE}" pid="5" name="hf95c8e4ce864401a0ed1e6e433dc46e">
    <vt:lpwstr/>
  </property>
  <property fmtid="{D5CDD505-2E9C-101B-9397-08002B2CF9AE}" pid="6" name="ContentTypeId">
    <vt:lpwstr>0x010100502CDB7A0A91F2418536AA9171EEDEB52600929533C3BA86F243920BDB588775D2C5</vt:lpwstr>
  </property>
  <property fmtid="{D5CDD505-2E9C-101B-9397-08002B2CF9AE}" pid="7" name="abc491f40c194aeca9d489bc3b2652f5">
    <vt:lpwstr>Hela Pensionsmyndigheten|1eaa11e7-d736-4537-b624-27e16bb1c838</vt:lpwstr>
  </property>
  <property fmtid="{D5CDD505-2E9C-101B-9397-08002B2CF9AE}" pid="8" name="_dlc_DocIdItemGuid">
    <vt:lpwstr>80c1ad8f-73be-4ee5-83f3-c7ccadd1cd28</vt:lpwstr>
  </property>
  <property fmtid="{D5CDD505-2E9C-101B-9397-08002B2CF9AE}" pid="9" name="Beslutsfattare0">
    <vt:lpwstr/>
  </property>
</Properties>
</file>