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0519" autoAdjust="0"/>
  </p:normalViewPr>
  <p:slideViewPr>
    <p:cSldViewPr snapToGrid="0">
      <p:cViewPr varScale="1">
        <p:scale>
          <a:sx n="66" d="100"/>
          <a:sy n="66" d="100"/>
        </p:scale>
        <p:origin x="22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82EEE-2FD5-4002-A93B-09F203860F70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76922-D62E-4ABF-AA88-2D8B4ED9C99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3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76922-D62E-4ABF-AA88-2D8B4ED9C99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54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598F71-C5E2-4C1B-B66D-DF47F6CB2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13832A-55CE-4388-80DB-120D6BEE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3C208C-3CE1-4BF2-8FAF-80014269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5D3DE0-E5EA-44C0-9090-BD5BED24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7010E8-1B9F-46A6-95EE-0EE6E88C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612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5CDD82-6A17-48DB-A746-30CAE9F3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EE82489-5695-4770-B9F9-DBC3F6656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E873DE-DF03-448F-A097-0E3013A4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0B2FCDA-9E06-43D0-A5F4-A12931E2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2F3336-E7A7-48D0-8018-F0AD6B00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87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243DD19-890B-4F25-8B3A-1736EE5AF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8508BE8-382D-4C8E-AE3E-AFDF547E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59D116-0750-4A3D-942B-2FECC460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D5469A-6A36-4321-B36B-0FF21A39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A53B14B-0F6B-411E-B186-64E5FEDB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677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EBB435-885C-4259-84FC-CDD63BE7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CBBDA0-D5E4-4641-A815-D4BC19BF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51C065-63BF-42FC-97FA-BCEA92B1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B125F4-D0B7-4EA3-8905-D7D8EC88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4D497A-9802-4954-981F-3EDA2DFE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993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EF2AB7-79F0-40B5-BA15-F4D986C3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559D84-B042-4786-AD4C-4732792AD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7BACC5-1D3A-44BE-A2DF-F54D2D79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B043AA-8BEE-47BC-AE2B-B28ED34C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70436F-0695-40D3-8016-756DB267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0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053C7-7EB8-4FAF-A7FC-E163C1A5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5CC8B4-E9DE-456D-A98E-888392405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8DF86A0-CA19-4CF9-A215-81CFDA4C3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6C8674-6BAF-433B-A328-55D82F13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757B3B8-F4DB-4588-A195-83A1202A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5ED13D-1DF9-4BCD-AECC-8149A6E2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27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C4B984-487D-4087-AF9F-2B9FCDBC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7C7C1D-D266-42F1-A7C6-704463F2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F1B811-C400-4F35-8F18-039F46738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75CF1B-004F-4694-BD93-031D7E522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133799F-BC49-44A7-A9D1-BC6C49E72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5D42864-D7ED-44E4-A593-1A231BD6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817AC0-CE81-4B2F-9CAF-0DEFB44D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C2FF5D7-5C84-4729-99BD-97165F6F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17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7041D-0BBD-432A-A72A-8E726E07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750DF8-9B76-43A4-9119-EF925390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F1F5E7-779B-4287-AEDE-8E583928C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6F18CD-9EA9-4A1F-8A06-F3B79ABC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16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218221-A0B4-4103-98D2-90E08981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A5828A6-463C-4170-AE7E-3071C81AF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F068DE-1146-4E66-B72A-B78A3DAD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91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C3A61-49D9-4446-BB2C-0D2C911F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E28DD2-DEEA-4001-A59A-EB3569637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656D0B-AE85-4EB4-87C7-09D58436B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262E4A4-039B-4D7F-A0E5-99210E3CA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AD7712C-2378-48D3-B255-B6763316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382C13-7AF9-4AC4-A809-672DEFA1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754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3503E-6E64-4FE9-8AB1-03192B415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EA83983-7174-4ADB-BA61-94BC5115D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08BFEA-02AA-4B07-9C3C-FDD20F311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565884-66C1-44DB-BC04-DC13E113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0F08F6-453A-4E05-989D-F6768BFB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7DADED-D2B8-48B1-A450-D41686D1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55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CEBDCB-4687-471A-B10C-7248A276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1CF7D9-DD25-426C-A7B6-1C0098B93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8CC8E4-B052-4B31-8819-547B17FAE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88231-5E44-44EB-AA64-7402FDB7538E}" type="datetimeFigureOut">
              <a:rPr lang="sv-SE" smtClean="0"/>
              <a:t>2022-05-12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85FBC1-44E9-495A-BC3C-67CEC8E0F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F0F307-1CD3-44E8-BFF3-651F98703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FA22-6F58-4374-A056-7B00CE2A346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97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41740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jornolsson/1458354853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yonelkaufmann.ch/histoire/2019/02/20/lhistoire-secrete-des-femmes-dans-le-codage-informatique-the-new-york-tim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nnika.kron-larsson@malmo.se" TargetMode="External"/><Relationship Id="rId4" Type="http://schemas.openxmlformats.org/officeDocument/2006/relationships/hyperlink" Target="https://pxhere.com/sv/photo/10971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2FA410-C02E-4D36-9BE0-AA1673FBD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581891"/>
            <a:ext cx="3771009" cy="3740727"/>
          </a:xfrm>
        </p:spPr>
        <p:txBody>
          <a:bodyPr>
            <a:normAutofit/>
          </a:bodyPr>
          <a:lstStyle/>
          <a:p>
            <a:pPr algn="l"/>
            <a:r>
              <a:rPr lang="sv-SE" sz="3800" dirty="0"/>
              <a:t>Rapport från äldreombudsman och seniorrådgivare i Malmö stad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75026F-D6AB-46B0-861D-DF6503E5E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533020"/>
            <a:ext cx="3771009" cy="1612930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maj 2019-mars 2022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7DF0A22-E978-4893-858E-35E7952F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627" y="880803"/>
            <a:ext cx="6847062" cy="49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9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B0D5F94-C0B8-43E3-888A-BA1596AC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sv-SE" dirty="0"/>
              <a:t>ÄO och SR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73059F-ED45-41DB-BDA3-068D61C0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1552575"/>
            <a:ext cx="3427001" cy="5200650"/>
          </a:xfrm>
        </p:spPr>
        <p:txBody>
          <a:bodyPr>
            <a:normAutofit fontScale="92500" lnSpcReduction="10000"/>
          </a:bodyPr>
          <a:lstStyle/>
          <a:p>
            <a:endParaRPr lang="sv-SE" sz="1400" b="0" i="0" u="none" strike="noStrike" baseline="0" dirty="0">
              <a:latin typeface="Symbol" panose="05050102010706020507" pitchFamily="18" charset="2"/>
            </a:endParaRPr>
          </a:p>
          <a:p>
            <a:r>
              <a:rPr lang="sv-SE" sz="2000" b="0" i="0" u="none" strike="noStrike" baseline="0" dirty="0">
                <a:latin typeface="+mj-lt"/>
              </a:rPr>
              <a:t>ger råd, stöd och vägledning till enskilda i frågor som rör äldres livssituation </a:t>
            </a:r>
          </a:p>
          <a:p>
            <a:r>
              <a:rPr lang="sv-SE" sz="2000" b="0" i="0" u="none" strike="noStrike" baseline="0" dirty="0">
                <a:latin typeface="+mj-lt"/>
              </a:rPr>
              <a:t>lyssnar till Malmöbornas erfarenheter av hur det är att leva och åldras i staden </a:t>
            </a:r>
          </a:p>
          <a:p>
            <a:r>
              <a:rPr lang="sv-SE" sz="2000" b="0" i="0" u="none" strike="noStrike" baseline="0" dirty="0">
                <a:latin typeface="+mj-lt"/>
              </a:rPr>
              <a:t>förmedlar äldres erfarenheter som ett bidrag till ökade kunskaper om äldre personers behov, situation och önskemål </a:t>
            </a:r>
          </a:p>
          <a:p>
            <a:r>
              <a:rPr lang="sv-SE" sz="2000" b="0" i="0" u="none" strike="noStrike" baseline="0" dirty="0">
                <a:latin typeface="+mj-lt"/>
              </a:rPr>
              <a:t>företräder äldres behov i den fortsatta utvecklingen av Malmö som ett led i arbetet för ökad jämlikhet </a:t>
            </a:r>
          </a:p>
          <a:p>
            <a:r>
              <a:rPr lang="sv-SE" sz="2000" b="0" i="0" u="none" strike="noStrike" baseline="0" dirty="0">
                <a:latin typeface="+mj-lt"/>
              </a:rPr>
              <a:t>förstärker vård- och omsorgsverksamheternas stödjande och rådgivande arbete </a:t>
            </a:r>
          </a:p>
          <a:p>
            <a:endParaRPr lang="sv-SE" sz="14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E0848E3-B07F-4A61-AE83-653820EE8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208682"/>
            <a:ext cx="6155141" cy="44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3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694FDC-A66D-47C8-B5A5-E5FEE8256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DD35CD-2C60-432E-A57B-5F0EB7F3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43" y="662399"/>
            <a:ext cx="4842933" cy="1494000"/>
          </a:xfrm>
        </p:spPr>
        <p:txBody>
          <a:bodyPr anchor="t">
            <a:normAutofit/>
          </a:bodyPr>
          <a:lstStyle/>
          <a:p>
            <a:r>
              <a:rPr lang="sv-SE" dirty="0"/>
              <a:t>Belysta 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8D8573-7FF8-46C6-A62A-67CC83A3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66" y="2286000"/>
            <a:ext cx="4849708" cy="38448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>
                    <a:alpha val="60000"/>
                  </a:schemeClr>
                </a:solidFill>
              </a:rPr>
              <a:t>Boende</a:t>
            </a:r>
          </a:p>
          <a:p>
            <a:r>
              <a:rPr lang="sv-SE" dirty="0">
                <a:solidFill>
                  <a:schemeClr val="tx1">
                    <a:alpha val="60000"/>
                  </a:schemeClr>
                </a:solidFill>
              </a:rPr>
              <a:t>Trygghet</a:t>
            </a:r>
          </a:p>
          <a:p>
            <a:r>
              <a:rPr lang="sv-SE" dirty="0">
                <a:solidFill>
                  <a:schemeClr val="tx1">
                    <a:alpha val="60000"/>
                  </a:schemeClr>
                </a:solidFill>
              </a:rPr>
              <a:t>Delaktighet</a:t>
            </a:r>
          </a:p>
          <a:p>
            <a:pPr marL="0" indent="0">
              <a:buNone/>
            </a:pPr>
            <a:endParaRPr lang="sv-SE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3F69AFD-BDEB-4A68-B6CE-073AB5E44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Bild 4" descr="Utvalda cirklar">
            <a:extLst>
              <a:ext uri="{FF2B5EF4-FFF2-40B4-BE49-F238E27FC236}">
                <a16:creationId xmlns:a16="http://schemas.microsoft.com/office/drawing/2014/main" id="{901EC3E1-BA0B-4767-B078-E834012C8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994" y="16080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3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 descr="En bild som visar utomhus, träd, gräs, hus&#10;&#10;Automatiskt genererad beskrivning">
            <a:extLst>
              <a:ext uri="{FF2B5EF4-FFF2-40B4-BE49-F238E27FC236}">
                <a16:creationId xmlns:a16="http://schemas.microsoft.com/office/drawing/2014/main" id="{85F28D55-AB96-4CB7-8176-70BAF0595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1419" b="370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33" name="Freeform: Shape 2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3F8F0F1-9E22-48E6-B694-E49059FC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sv-SE" sz="3600" dirty="0"/>
              <a:t>Boende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A29802-E371-006D-C025-EB506ED6E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dirty="0"/>
              <a:t>Intresse och kunskap</a:t>
            </a:r>
          </a:p>
          <a:p>
            <a:r>
              <a:rPr lang="en-US" dirty="0"/>
              <a:t>Förändrade förmågor</a:t>
            </a:r>
          </a:p>
          <a:p>
            <a:r>
              <a:rPr lang="en-US" dirty="0"/>
              <a:t>Sociala behov</a:t>
            </a:r>
          </a:p>
          <a:p>
            <a:r>
              <a:rPr lang="en-US" dirty="0"/>
              <a:t>Senior och novis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073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4" descr="En bild som visar vatten, himmel, utomhus, båt&#10;&#10;Automatiskt genererad beskrivning">
            <a:extLst>
              <a:ext uri="{FF2B5EF4-FFF2-40B4-BE49-F238E27FC236}">
                <a16:creationId xmlns:a16="http://schemas.microsoft.com/office/drawing/2014/main" id="{47A1CC09-8CED-4CA5-84EB-25BF2A190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D23DE9D-B543-45CD-83A3-5A471E87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Trygghet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88EC1B4-0224-5F4F-617A-52684BEC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I hemmiljön</a:t>
            </a:r>
          </a:p>
          <a:p>
            <a:r>
              <a:rPr lang="en-US" dirty="0"/>
              <a:t>Som anhörig</a:t>
            </a:r>
          </a:p>
          <a:p>
            <a:r>
              <a:rPr lang="en-US" dirty="0"/>
              <a:t>Ekonomisk</a:t>
            </a:r>
          </a:p>
          <a:p>
            <a:r>
              <a:rPr lang="en-US" dirty="0"/>
              <a:t>I utemiljön</a:t>
            </a:r>
          </a:p>
          <a:p>
            <a:r>
              <a:rPr lang="en-US" dirty="0"/>
              <a:t>Genom förutsägbarhet</a:t>
            </a:r>
          </a:p>
          <a:p>
            <a:endParaRPr lang="en-US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62928E-D443-420A-AB0E-3D4C1A778E16}"/>
              </a:ext>
            </a:extLst>
          </p:cNvPr>
          <p:cNvSpPr txBox="1"/>
          <p:nvPr/>
        </p:nvSpPr>
        <p:spPr>
          <a:xfrm>
            <a:off x="7134975" y="6657945"/>
            <a:ext cx="25346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 dirty="0">
                <a:solidFill>
                  <a:srgbClr val="FFFFFF"/>
                </a:solidFill>
                <a:hlinkClick r:id="rId3" tooltip="https://www.flickr.com/photos/bjornolsson/145835485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 dirty="0">
                <a:solidFill>
                  <a:srgbClr val="FFFFFF"/>
                </a:solidFill>
              </a:rPr>
              <a:t> av Okänd författare licensieras enligt </a:t>
            </a:r>
            <a:r>
              <a:rPr lang="sv-SE" sz="700" dirty="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sv-S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3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latshållare för innehåll 6" descr="En bild som visar utomhus, person&#10;&#10;Automatiskt genererad beskrivning">
            <a:extLst>
              <a:ext uri="{FF2B5EF4-FFF2-40B4-BE49-F238E27FC236}">
                <a16:creationId xmlns:a16="http://schemas.microsoft.com/office/drawing/2014/main" id="{2E895B41-5D21-4113-A245-C57FDF204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735" r="4341" b="-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DB3AB2-B4EB-4893-A066-B1F05500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Delaktighet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E704D3-22B5-3483-3B31-9513DC9F4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dirty="0"/>
              <a:t>Utifrån förmåga och situation</a:t>
            </a:r>
          </a:p>
          <a:p>
            <a:r>
              <a:rPr lang="en-US" dirty="0"/>
              <a:t>Som anhöriga</a:t>
            </a:r>
          </a:p>
          <a:p>
            <a:r>
              <a:rPr lang="en-US" dirty="0"/>
              <a:t>När det skaver…</a:t>
            </a:r>
          </a:p>
          <a:p>
            <a:r>
              <a:rPr lang="en-US" dirty="0"/>
              <a:t>Omgivningens oro</a:t>
            </a:r>
          </a:p>
          <a:p>
            <a:r>
              <a:rPr lang="en-US" dirty="0"/>
              <a:t>Digital</a:t>
            </a:r>
          </a:p>
          <a:p>
            <a:r>
              <a:rPr lang="en-US" dirty="0"/>
              <a:t>Lokal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B2F8EF4-06FC-4899-85FB-CCC53AD4D5E6}"/>
              </a:ext>
            </a:extLst>
          </p:cNvPr>
          <p:cNvSpPr txBox="1"/>
          <p:nvPr/>
        </p:nvSpPr>
        <p:spPr>
          <a:xfrm>
            <a:off x="7154211" y="6657945"/>
            <a:ext cx="25154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 dirty="0">
                <a:solidFill>
                  <a:srgbClr val="FFFFFF"/>
                </a:solidFill>
                <a:hlinkClick r:id="rId3" tooltip="https://lyonelkaufmann.ch/histoire/2019/02/20/lhistoire-secrete-des-femmes-dans-le-codage-informatique-the-new-york-tim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 dirty="0">
                <a:solidFill>
                  <a:srgbClr val="FFFFFF"/>
                </a:solidFill>
              </a:rPr>
              <a:t> av Okänd författare licensieras enligt </a:t>
            </a:r>
            <a:r>
              <a:rPr lang="sv-SE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sv-SE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6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latshållare för innehåll 4" descr="En bild som visar gräs, träd, utomhus, väg&#10;&#10;Automatiskt genererad beskrivning">
            <a:extLst>
              <a:ext uri="{FF2B5EF4-FFF2-40B4-BE49-F238E27FC236}">
                <a16:creationId xmlns:a16="http://schemas.microsoft.com/office/drawing/2014/main" id="{5E63027F-3AE4-40CF-BE75-6FF1F3C2B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531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0F8F178-E90B-4F38-A433-CA77847A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v-SE" sz="4000" dirty="0"/>
              <a:t>Hur går vi vidare?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F8DF927-D22A-4942-8B67-688E838BF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sv-SE" dirty="0"/>
          </a:p>
          <a:p>
            <a:r>
              <a:rPr lang="sv-SE" sz="3600" dirty="0"/>
              <a:t>Fortsatt dialog, information och vägledning</a:t>
            </a:r>
          </a:p>
          <a:p>
            <a:r>
              <a:rPr lang="sv-SE" sz="3600" dirty="0"/>
              <a:t>Hur tänker ni kring samarbete med ÄO?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Välkommen att ta kontakt</a:t>
            </a:r>
          </a:p>
          <a:p>
            <a:pPr marL="0" indent="0">
              <a:buNone/>
            </a:pPr>
            <a:r>
              <a:rPr lang="sv-SE" dirty="0">
                <a:hlinkClick r:id="rId5"/>
              </a:rPr>
              <a:t>annika.kron-larsson@malmo.se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040-34 10 00</a:t>
            </a:r>
          </a:p>
        </p:txBody>
      </p:sp>
    </p:spTree>
    <p:extLst>
      <p:ext uri="{BB962C8B-B14F-4D97-AF65-F5344CB8AC3E}">
        <p14:creationId xmlns:p14="http://schemas.microsoft.com/office/powerpoint/2010/main" val="208618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179</Words>
  <Application>Microsoft Office PowerPoint</Application>
  <PresentationFormat>Bredbild</PresentationFormat>
  <Paragraphs>47</Paragraphs>
  <Slides>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Office-tema</vt:lpstr>
      <vt:lpstr>Rapport från äldreombudsman och seniorrådgivare i Malmö stad</vt:lpstr>
      <vt:lpstr>ÄO och SR </vt:lpstr>
      <vt:lpstr>Belysta områden</vt:lpstr>
      <vt:lpstr>Boende</vt:lpstr>
      <vt:lpstr>Trygghet</vt:lpstr>
      <vt:lpstr>Delaktighet</vt:lpstr>
      <vt:lpstr>Hur går vi vidare?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från äldreombudsman och seniorrådgivare i Malmö stad</dc:title>
  <dc:creator>Annika Kron Larsson</dc:creator>
  <cp:lastModifiedBy>Ingela Löfqvist-Kressander</cp:lastModifiedBy>
  <cp:revision>14</cp:revision>
  <dcterms:created xsi:type="dcterms:W3CDTF">2022-05-09T06:29:32Z</dcterms:created>
  <dcterms:modified xsi:type="dcterms:W3CDTF">2022-05-12T06:08:14Z</dcterms:modified>
</cp:coreProperties>
</file>