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306" r:id="rId6"/>
    <p:sldId id="291" r:id="rId7"/>
    <p:sldId id="304" r:id="rId8"/>
    <p:sldId id="293" r:id="rId9"/>
    <p:sldId id="296" r:id="rId10"/>
    <p:sldId id="297" r:id="rId11"/>
    <p:sldId id="294" r:id="rId12"/>
    <p:sldId id="307" r:id="rId13"/>
    <p:sldId id="298" r:id="rId14"/>
    <p:sldId id="308" r:id="rId15"/>
    <p:sldId id="299" r:id="rId16"/>
    <p:sldId id="300" r:id="rId17"/>
    <p:sldId id="310" r:id="rId18"/>
    <p:sldId id="312" r:id="rId19"/>
    <p:sldId id="309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Rubin" initials="AR" lastIdx="1" clrIdx="0">
    <p:extLst>
      <p:ext uri="{19B8F6BF-5375-455C-9EA6-DF929625EA0E}">
        <p15:presenceInfo xmlns:p15="http://schemas.microsoft.com/office/powerpoint/2012/main" userId="Ann Rub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72" autoAdjust="0"/>
  </p:normalViewPr>
  <p:slideViewPr>
    <p:cSldViewPr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553ED-27E6-412B-BBA1-70553EAFD8F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3421AC63-7922-42A6-B2C6-318B33A1ADC2}">
      <dgm:prSet custT="1"/>
      <dgm:spPr/>
      <dgm:t>
        <a:bodyPr/>
        <a:lstStyle/>
        <a:p>
          <a:r>
            <a:rPr lang="sv-SE" sz="1600" b="1" dirty="0">
              <a:solidFill>
                <a:schemeClr val="tx1"/>
              </a:solidFill>
            </a:rPr>
            <a:t>Samverkan mellan hälso- och sjukvård och social omsorg:</a:t>
          </a:r>
        </a:p>
        <a:p>
          <a:r>
            <a:rPr lang="sv-SE" sz="1600" b="1" dirty="0">
              <a:solidFill>
                <a:schemeClr val="tx1"/>
              </a:solidFill>
            </a:rPr>
            <a:t> </a:t>
          </a:r>
          <a:r>
            <a:rPr lang="sv-SE" sz="1600" i="1" dirty="0">
              <a:solidFill>
                <a:schemeClr val="tx1"/>
              </a:solidFill>
            </a:rPr>
            <a:t>Teambaserat (över yrkesgränserna) arbetssätt </a:t>
          </a:r>
          <a:r>
            <a:rPr lang="sv-SE" sz="1600" i="1" dirty="0" err="1">
              <a:solidFill>
                <a:schemeClr val="tx1"/>
              </a:solidFill>
            </a:rPr>
            <a:t>bl</a:t>
          </a:r>
          <a:r>
            <a:rPr lang="sv-SE" sz="1600" i="1" dirty="0">
              <a:solidFill>
                <a:schemeClr val="tx1"/>
              </a:solidFill>
            </a:rPr>
            <a:t> a genom att arbeta tillsammans med och i de nationella kvalitetsregistren Senior Alert och BPSD (Beteendemässiga och psykiska symtom vid demens)</a:t>
          </a:r>
          <a:endParaRPr lang="sv-SE" sz="1600" dirty="0">
            <a:solidFill>
              <a:schemeClr val="tx1"/>
            </a:solidFill>
          </a:endParaRPr>
        </a:p>
      </dgm:t>
    </dgm:pt>
    <dgm:pt modelId="{BFEE4550-0D4C-4C18-B9BC-D397DAEA8954}" type="parTrans" cxnId="{5EA0FE85-0F1E-4161-B377-29875B042522}">
      <dgm:prSet/>
      <dgm:spPr/>
      <dgm:t>
        <a:bodyPr/>
        <a:lstStyle/>
        <a:p>
          <a:endParaRPr lang="sv-SE"/>
        </a:p>
      </dgm:t>
    </dgm:pt>
    <dgm:pt modelId="{B2F162A2-3B34-44C9-A4BE-77E970B1D17C}" type="sibTrans" cxnId="{5EA0FE85-0F1E-4161-B377-29875B042522}">
      <dgm:prSet/>
      <dgm:spPr/>
      <dgm:t>
        <a:bodyPr/>
        <a:lstStyle/>
        <a:p>
          <a:endParaRPr lang="sv-SE"/>
        </a:p>
      </dgm:t>
    </dgm:pt>
    <dgm:pt modelId="{94A45BD6-774D-4A65-B436-A9B2635AF0D8}">
      <dgm:prSet custT="1"/>
      <dgm:spPr/>
      <dgm:t>
        <a:bodyPr/>
        <a:lstStyle/>
        <a:p>
          <a:r>
            <a:rPr lang="sv-SE" sz="1600" b="1" dirty="0">
              <a:solidFill>
                <a:schemeClr val="tx1"/>
              </a:solidFill>
            </a:rPr>
            <a:t>Kunskap och kompetens:</a:t>
          </a:r>
        </a:p>
        <a:p>
          <a:r>
            <a:rPr lang="sv-SE" sz="1600" b="1" dirty="0">
              <a:solidFill>
                <a:schemeClr val="tx1"/>
              </a:solidFill>
            </a:rPr>
            <a:t> </a:t>
          </a:r>
          <a:r>
            <a:rPr lang="sv-SE" sz="1600" i="1" dirty="0">
              <a:solidFill>
                <a:schemeClr val="tx1"/>
              </a:solidFill>
            </a:rPr>
            <a:t>Utbildningar för både nyckelpersoner och all personal. Avgörande är att höja baskompetensen hos alla och sedan fortsätta att öka kompetensen.</a:t>
          </a:r>
          <a:endParaRPr lang="sv-SE" sz="1600" dirty="0">
            <a:solidFill>
              <a:schemeClr val="tx1"/>
            </a:solidFill>
          </a:endParaRPr>
        </a:p>
      </dgm:t>
    </dgm:pt>
    <dgm:pt modelId="{13DD9CA6-781A-41E7-8047-8225360B6EC6}" type="parTrans" cxnId="{0FEF9D21-FFA5-4A4C-9E8F-64140EB3D8E9}">
      <dgm:prSet/>
      <dgm:spPr/>
      <dgm:t>
        <a:bodyPr/>
        <a:lstStyle/>
        <a:p>
          <a:endParaRPr lang="sv-SE"/>
        </a:p>
      </dgm:t>
    </dgm:pt>
    <dgm:pt modelId="{4C058F50-9030-4E63-BC01-65A93662BA0C}" type="sibTrans" cxnId="{0FEF9D21-FFA5-4A4C-9E8F-64140EB3D8E9}">
      <dgm:prSet/>
      <dgm:spPr/>
      <dgm:t>
        <a:bodyPr/>
        <a:lstStyle/>
        <a:p>
          <a:endParaRPr lang="sv-SE"/>
        </a:p>
      </dgm:t>
    </dgm:pt>
    <dgm:pt modelId="{8A50C964-25B6-4C9E-9A69-977E1FEDBE0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b="1" dirty="0">
              <a:solidFill>
                <a:schemeClr val="tx1"/>
              </a:solidFill>
            </a:rPr>
            <a:t>Uppföljning och utvärdering: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i="1" dirty="0">
              <a:solidFill>
                <a:schemeClr val="tx1"/>
              </a:solidFill>
            </a:rPr>
            <a:t>Är en viktig del i arbetet med de nationella kvalitetsregistren. Både följa upp den enskildes mående och vårt arbetssätt för att ständigt kunna förbättra oss.</a:t>
          </a:r>
          <a:endParaRPr lang="sv-SE" sz="1600" dirty="0">
            <a:solidFill>
              <a:schemeClr val="tx1"/>
            </a:solidFill>
          </a:endParaRP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dirty="0"/>
        </a:p>
      </dgm:t>
    </dgm:pt>
    <dgm:pt modelId="{A12B3714-092B-4357-A013-9BEADD602D25}" type="sibTrans" cxnId="{CDF9407B-FB4C-4DB7-BAC3-892D10A0B3F5}">
      <dgm:prSet/>
      <dgm:spPr/>
      <dgm:t>
        <a:bodyPr/>
        <a:lstStyle/>
        <a:p>
          <a:endParaRPr lang="sv-SE"/>
        </a:p>
      </dgm:t>
    </dgm:pt>
    <dgm:pt modelId="{8DD33C53-5F2C-41F5-8FF3-5A7D2555BEB0}" type="parTrans" cxnId="{CDF9407B-FB4C-4DB7-BAC3-892D10A0B3F5}">
      <dgm:prSet/>
      <dgm:spPr/>
      <dgm:t>
        <a:bodyPr/>
        <a:lstStyle/>
        <a:p>
          <a:endParaRPr lang="sv-SE"/>
        </a:p>
      </dgm:t>
    </dgm:pt>
    <dgm:pt modelId="{1DCD9457-E88C-496D-A41A-3EA43612A497}">
      <dgm:prSet custT="1"/>
      <dgm:spPr/>
      <dgm:t>
        <a:bodyPr/>
        <a:lstStyle/>
        <a:p>
          <a:r>
            <a:rPr lang="sv-SE" sz="1600" b="1" dirty="0">
              <a:solidFill>
                <a:schemeClr val="tx1"/>
              </a:solidFill>
            </a:rPr>
            <a:t>Anhöriga och närstående: </a:t>
          </a:r>
        </a:p>
        <a:p>
          <a:r>
            <a:rPr lang="sv-SE" sz="1600" i="1" dirty="0">
              <a:solidFill>
                <a:schemeClr val="tx1"/>
              </a:solidFill>
            </a:rPr>
            <a:t>Se tidigare information i bildspelet. Hemtjänsten och hemsjukvården arbetar aktivt med anhöriga och de är en viktig del i vårt arbete. Vi gör punktinsatser, de är där oftare och/eller känner den enskilde bättre. Kvalitetsuppföljningsmodell – </a:t>
          </a:r>
          <a:r>
            <a:rPr lang="sv-SE" sz="1600" i="1" dirty="0" err="1">
              <a:solidFill>
                <a:schemeClr val="tx1"/>
              </a:solidFill>
            </a:rPr>
            <a:t>veckofrågor</a:t>
          </a:r>
          <a:r>
            <a:rPr lang="sv-SE" sz="1600" i="1" dirty="0">
              <a:solidFill>
                <a:schemeClr val="tx1"/>
              </a:solidFill>
            </a:rPr>
            <a:t> – når anhöriga.</a:t>
          </a:r>
          <a:endParaRPr lang="sv-SE" sz="1600" dirty="0">
            <a:solidFill>
              <a:schemeClr val="tx1"/>
            </a:solidFill>
          </a:endParaRPr>
        </a:p>
      </dgm:t>
    </dgm:pt>
    <dgm:pt modelId="{35DE1A4E-95A2-4849-8EEF-C50D6BABD594}" type="parTrans" cxnId="{72C31EC1-A838-449A-8608-2BCF91A53C2B}">
      <dgm:prSet/>
      <dgm:spPr/>
      <dgm:t>
        <a:bodyPr/>
        <a:lstStyle/>
        <a:p>
          <a:endParaRPr lang="sv-SE"/>
        </a:p>
      </dgm:t>
    </dgm:pt>
    <dgm:pt modelId="{BA5E6B12-BD7B-41F3-BBEB-6C2EFCEDE5D8}" type="sibTrans" cxnId="{72C31EC1-A838-449A-8608-2BCF91A53C2B}">
      <dgm:prSet/>
      <dgm:spPr/>
      <dgm:t>
        <a:bodyPr/>
        <a:lstStyle/>
        <a:p>
          <a:endParaRPr lang="sv-SE"/>
        </a:p>
      </dgm:t>
    </dgm:pt>
    <dgm:pt modelId="{ACCAF941-604B-4080-B9E6-9DA1D0C9372F}" type="pres">
      <dgm:prSet presAssocID="{C60553ED-27E6-412B-BBA1-70553EAFD8F0}" presName="Name0" presStyleCnt="0">
        <dgm:presLayoutVars>
          <dgm:dir/>
          <dgm:resizeHandles val="exact"/>
        </dgm:presLayoutVars>
      </dgm:prSet>
      <dgm:spPr/>
    </dgm:pt>
    <dgm:pt modelId="{7748FEDB-5C52-4D2E-9EEF-32791DA840CC}" type="pres">
      <dgm:prSet presAssocID="{3421AC63-7922-42A6-B2C6-318B33A1ADC2}" presName="node" presStyleLbl="node1" presStyleIdx="0" presStyleCnt="4" custScaleX="111695" custScaleY="148199">
        <dgm:presLayoutVars>
          <dgm:bulletEnabled val="1"/>
        </dgm:presLayoutVars>
      </dgm:prSet>
      <dgm:spPr/>
    </dgm:pt>
    <dgm:pt modelId="{BB6E08FB-FC08-4DB8-A158-8C8786E3F708}" type="pres">
      <dgm:prSet presAssocID="{B2F162A2-3B34-44C9-A4BE-77E970B1D17C}" presName="sibTrans" presStyleLbl="sibTrans2D1" presStyleIdx="0" presStyleCnt="3"/>
      <dgm:spPr>
        <a:prstGeom prst="leftRightArrow">
          <a:avLst/>
        </a:prstGeom>
      </dgm:spPr>
    </dgm:pt>
    <dgm:pt modelId="{E37A71A5-230B-40EE-9DE9-0C3A105CBA9B}" type="pres">
      <dgm:prSet presAssocID="{B2F162A2-3B34-44C9-A4BE-77E970B1D17C}" presName="connectorText" presStyleLbl="sibTrans2D1" presStyleIdx="0" presStyleCnt="3"/>
      <dgm:spPr/>
    </dgm:pt>
    <dgm:pt modelId="{CF17A796-46AA-469A-BCD7-C90B34F83EC2}" type="pres">
      <dgm:prSet presAssocID="{94A45BD6-774D-4A65-B436-A9B2635AF0D8}" presName="node" presStyleLbl="node1" presStyleIdx="1" presStyleCnt="4" custScaleX="107753" custScaleY="147791">
        <dgm:presLayoutVars>
          <dgm:bulletEnabled val="1"/>
        </dgm:presLayoutVars>
      </dgm:prSet>
      <dgm:spPr/>
    </dgm:pt>
    <dgm:pt modelId="{6B1C72C4-F93F-4F57-AF46-F95BD98CAB6C}" type="pres">
      <dgm:prSet presAssocID="{4C058F50-9030-4E63-BC01-65A93662BA0C}" presName="sibTrans" presStyleLbl="sibTrans2D1" presStyleIdx="1" presStyleCnt="3"/>
      <dgm:spPr>
        <a:prstGeom prst="leftRightArrow">
          <a:avLst/>
        </a:prstGeom>
      </dgm:spPr>
    </dgm:pt>
    <dgm:pt modelId="{DA056B0A-77A3-4201-B6FF-10499FE4D55E}" type="pres">
      <dgm:prSet presAssocID="{4C058F50-9030-4E63-BC01-65A93662BA0C}" presName="connectorText" presStyleLbl="sibTrans2D1" presStyleIdx="1" presStyleCnt="3"/>
      <dgm:spPr/>
    </dgm:pt>
    <dgm:pt modelId="{143DAB27-1E34-48B8-A781-CDCDE649A826}" type="pres">
      <dgm:prSet presAssocID="{8A50C964-25B6-4C9E-9A69-977E1FEDBE02}" presName="node" presStyleLbl="node1" presStyleIdx="2" presStyleCnt="4" custScaleX="109631" custScaleY="147791">
        <dgm:presLayoutVars>
          <dgm:bulletEnabled val="1"/>
        </dgm:presLayoutVars>
      </dgm:prSet>
      <dgm:spPr/>
    </dgm:pt>
    <dgm:pt modelId="{0ACF4E03-6401-43A2-9BF5-1A590FEAFFE8}" type="pres">
      <dgm:prSet presAssocID="{A12B3714-092B-4357-A013-9BEADD602D25}" presName="sibTrans" presStyleLbl="sibTrans2D1" presStyleIdx="2" presStyleCnt="3"/>
      <dgm:spPr>
        <a:prstGeom prst="leftRightArrow">
          <a:avLst/>
        </a:prstGeom>
      </dgm:spPr>
    </dgm:pt>
    <dgm:pt modelId="{0E0C1F38-8C08-4FF0-A423-57B1F970B783}" type="pres">
      <dgm:prSet presAssocID="{A12B3714-092B-4357-A013-9BEADD602D25}" presName="connectorText" presStyleLbl="sibTrans2D1" presStyleIdx="2" presStyleCnt="3"/>
      <dgm:spPr/>
    </dgm:pt>
    <dgm:pt modelId="{744AED88-9A32-4F97-9DF8-83900F766FE6}" type="pres">
      <dgm:prSet presAssocID="{1DCD9457-E88C-496D-A41A-3EA43612A497}" presName="node" presStyleLbl="node1" presStyleIdx="3" presStyleCnt="4" custScaleX="109618" custScaleY="147791">
        <dgm:presLayoutVars>
          <dgm:bulletEnabled val="1"/>
        </dgm:presLayoutVars>
      </dgm:prSet>
      <dgm:spPr/>
    </dgm:pt>
  </dgm:ptLst>
  <dgm:cxnLst>
    <dgm:cxn modelId="{8517AC00-7074-45B9-85DD-E89140100E47}" type="presOf" srcId="{8A50C964-25B6-4C9E-9A69-977E1FEDBE02}" destId="{143DAB27-1E34-48B8-A781-CDCDE649A826}" srcOrd="0" destOrd="0" presId="urn:microsoft.com/office/officeart/2005/8/layout/process1"/>
    <dgm:cxn modelId="{EA1FAA0E-A2AD-448F-A24C-18B56AD425F9}" type="presOf" srcId="{C60553ED-27E6-412B-BBA1-70553EAFD8F0}" destId="{ACCAF941-604B-4080-B9E6-9DA1D0C9372F}" srcOrd="0" destOrd="0" presId="urn:microsoft.com/office/officeart/2005/8/layout/process1"/>
    <dgm:cxn modelId="{0FEF9D21-FFA5-4A4C-9E8F-64140EB3D8E9}" srcId="{C60553ED-27E6-412B-BBA1-70553EAFD8F0}" destId="{94A45BD6-774D-4A65-B436-A9B2635AF0D8}" srcOrd="1" destOrd="0" parTransId="{13DD9CA6-781A-41E7-8047-8225360B6EC6}" sibTransId="{4C058F50-9030-4E63-BC01-65A93662BA0C}"/>
    <dgm:cxn modelId="{AA2AD53B-6C9F-4E38-9BCD-85089A2369C6}" type="presOf" srcId="{B2F162A2-3B34-44C9-A4BE-77E970B1D17C}" destId="{E37A71A5-230B-40EE-9DE9-0C3A105CBA9B}" srcOrd="1" destOrd="0" presId="urn:microsoft.com/office/officeart/2005/8/layout/process1"/>
    <dgm:cxn modelId="{7690C664-A95E-40A0-BD71-7AB1B0006BE0}" type="presOf" srcId="{4C058F50-9030-4E63-BC01-65A93662BA0C}" destId="{DA056B0A-77A3-4201-B6FF-10499FE4D55E}" srcOrd="1" destOrd="0" presId="urn:microsoft.com/office/officeart/2005/8/layout/process1"/>
    <dgm:cxn modelId="{4F40796C-4174-4B63-9E09-8FD4DDD89A18}" type="presOf" srcId="{A12B3714-092B-4357-A013-9BEADD602D25}" destId="{0E0C1F38-8C08-4FF0-A423-57B1F970B783}" srcOrd="1" destOrd="0" presId="urn:microsoft.com/office/officeart/2005/8/layout/process1"/>
    <dgm:cxn modelId="{CDF9407B-FB4C-4DB7-BAC3-892D10A0B3F5}" srcId="{C60553ED-27E6-412B-BBA1-70553EAFD8F0}" destId="{8A50C964-25B6-4C9E-9A69-977E1FEDBE02}" srcOrd="2" destOrd="0" parTransId="{8DD33C53-5F2C-41F5-8FF3-5A7D2555BEB0}" sibTransId="{A12B3714-092B-4357-A013-9BEADD602D25}"/>
    <dgm:cxn modelId="{6FA32984-9BDA-44B2-9E35-8471FD396CD3}" type="presOf" srcId="{4C058F50-9030-4E63-BC01-65A93662BA0C}" destId="{6B1C72C4-F93F-4F57-AF46-F95BD98CAB6C}" srcOrd="0" destOrd="0" presId="urn:microsoft.com/office/officeart/2005/8/layout/process1"/>
    <dgm:cxn modelId="{5EA0FE85-0F1E-4161-B377-29875B042522}" srcId="{C60553ED-27E6-412B-BBA1-70553EAFD8F0}" destId="{3421AC63-7922-42A6-B2C6-318B33A1ADC2}" srcOrd="0" destOrd="0" parTransId="{BFEE4550-0D4C-4C18-B9BC-D397DAEA8954}" sibTransId="{B2F162A2-3B34-44C9-A4BE-77E970B1D17C}"/>
    <dgm:cxn modelId="{9879319B-74CC-4F3C-98BB-BB1D1EA07561}" type="presOf" srcId="{A12B3714-092B-4357-A013-9BEADD602D25}" destId="{0ACF4E03-6401-43A2-9BF5-1A590FEAFFE8}" srcOrd="0" destOrd="0" presId="urn:microsoft.com/office/officeart/2005/8/layout/process1"/>
    <dgm:cxn modelId="{72C31EC1-A838-449A-8608-2BCF91A53C2B}" srcId="{C60553ED-27E6-412B-BBA1-70553EAFD8F0}" destId="{1DCD9457-E88C-496D-A41A-3EA43612A497}" srcOrd="3" destOrd="0" parTransId="{35DE1A4E-95A2-4849-8EEF-C50D6BABD594}" sibTransId="{BA5E6B12-BD7B-41F3-BBEB-6C2EFCEDE5D8}"/>
    <dgm:cxn modelId="{1191E9C7-D8E1-4943-8693-58883FC38A07}" type="presOf" srcId="{3421AC63-7922-42A6-B2C6-318B33A1ADC2}" destId="{7748FEDB-5C52-4D2E-9EEF-32791DA840CC}" srcOrd="0" destOrd="0" presId="urn:microsoft.com/office/officeart/2005/8/layout/process1"/>
    <dgm:cxn modelId="{E6763AD0-D058-4192-B2BA-8606835DC495}" type="presOf" srcId="{1DCD9457-E88C-496D-A41A-3EA43612A497}" destId="{744AED88-9A32-4F97-9DF8-83900F766FE6}" srcOrd="0" destOrd="0" presId="urn:microsoft.com/office/officeart/2005/8/layout/process1"/>
    <dgm:cxn modelId="{901EFBD8-D7FF-424C-901E-5C1C3085CC4A}" type="presOf" srcId="{94A45BD6-774D-4A65-B436-A9B2635AF0D8}" destId="{CF17A796-46AA-469A-BCD7-C90B34F83EC2}" srcOrd="0" destOrd="0" presId="urn:microsoft.com/office/officeart/2005/8/layout/process1"/>
    <dgm:cxn modelId="{A540A9F8-ADE8-4882-90A9-1149D2878D7A}" type="presOf" srcId="{B2F162A2-3B34-44C9-A4BE-77E970B1D17C}" destId="{BB6E08FB-FC08-4DB8-A158-8C8786E3F708}" srcOrd="0" destOrd="0" presId="urn:microsoft.com/office/officeart/2005/8/layout/process1"/>
    <dgm:cxn modelId="{071FAE56-E523-49ED-B5D7-15B4D7608B3E}" type="presParOf" srcId="{ACCAF941-604B-4080-B9E6-9DA1D0C9372F}" destId="{7748FEDB-5C52-4D2E-9EEF-32791DA840CC}" srcOrd="0" destOrd="0" presId="urn:microsoft.com/office/officeart/2005/8/layout/process1"/>
    <dgm:cxn modelId="{96AD15CC-96F5-4B56-B41C-C115DC33F12B}" type="presParOf" srcId="{ACCAF941-604B-4080-B9E6-9DA1D0C9372F}" destId="{BB6E08FB-FC08-4DB8-A158-8C8786E3F708}" srcOrd="1" destOrd="0" presId="urn:microsoft.com/office/officeart/2005/8/layout/process1"/>
    <dgm:cxn modelId="{CC52806F-613C-426E-BE91-4FCD07FDCD6E}" type="presParOf" srcId="{BB6E08FB-FC08-4DB8-A158-8C8786E3F708}" destId="{E37A71A5-230B-40EE-9DE9-0C3A105CBA9B}" srcOrd="0" destOrd="0" presId="urn:microsoft.com/office/officeart/2005/8/layout/process1"/>
    <dgm:cxn modelId="{6D289A35-D355-49C2-B2F4-FF535DDC46F6}" type="presParOf" srcId="{ACCAF941-604B-4080-B9E6-9DA1D0C9372F}" destId="{CF17A796-46AA-469A-BCD7-C90B34F83EC2}" srcOrd="2" destOrd="0" presId="urn:microsoft.com/office/officeart/2005/8/layout/process1"/>
    <dgm:cxn modelId="{26D9706D-9B00-4744-82E4-744214ADD2DC}" type="presParOf" srcId="{ACCAF941-604B-4080-B9E6-9DA1D0C9372F}" destId="{6B1C72C4-F93F-4F57-AF46-F95BD98CAB6C}" srcOrd="3" destOrd="0" presId="urn:microsoft.com/office/officeart/2005/8/layout/process1"/>
    <dgm:cxn modelId="{3BF18488-3E57-447F-9359-7878092671F2}" type="presParOf" srcId="{6B1C72C4-F93F-4F57-AF46-F95BD98CAB6C}" destId="{DA056B0A-77A3-4201-B6FF-10499FE4D55E}" srcOrd="0" destOrd="0" presId="urn:microsoft.com/office/officeart/2005/8/layout/process1"/>
    <dgm:cxn modelId="{00107130-EA95-4F86-9152-9AAFC011887B}" type="presParOf" srcId="{ACCAF941-604B-4080-B9E6-9DA1D0C9372F}" destId="{143DAB27-1E34-48B8-A781-CDCDE649A826}" srcOrd="4" destOrd="0" presId="urn:microsoft.com/office/officeart/2005/8/layout/process1"/>
    <dgm:cxn modelId="{F73C20F8-385F-4CCD-B5B1-9154D7CE2484}" type="presParOf" srcId="{ACCAF941-604B-4080-B9E6-9DA1D0C9372F}" destId="{0ACF4E03-6401-43A2-9BF5-1A590FEAFFE8}" srcOrd="5" destOrd="0" presId="urn:microsoft.com/office/officeart/2005/8/layout/process1"/>
    <dgm:cxn modelId="{895AD479-A169-4EB4-A619-D532D551741C}" type="presParOf" srcId="{0ACF4E03-6401-43A2-9BF5-1A590FEAFFE8}" destId="{0E0C1F38-8C08-4FF0-A423-57B1F970B783}" srcOrd="0" destOrd="0" presId="urn:microsoft.com/office/officeart/2005/8/layout/process1"/>
    <dgm:cxn modelId="{5F3B7B0A-7E58-4596-8424-7D685F14FF02}" type="presParOf" srcId="{ACCAF941-604B-4080-B9E6-9DA1D0C9372F}" destId="{744AED88-9A32-4F97-9DF8-83900F766F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8FEDB-5C52-4D2E-9EEF-32791DA840CC}">
      <dsp:nvSpPr>
        <dsp:cNvPr id="0" name=""/>
        <dsp:cNvSpPr/>
      </dsp:nvSpPr>
      <dsp:spPr>
        <a:xfrm>
          <a:off x="5965" y="0"/>
          <a:ext cx="2054197" cy="4440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</a:rPr>
            <a:t>Samverkan mellan hälso- och sjukvård och social omsorg: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</a:rPr>
            <a:t> </a:t>
          </a:r>
          <a:r>
            <a:rPr lang="sv-SE" sz="1600" i="1" kern="1200" dirty="0">
              <a:solidFill>
                <a:schemeClr val="tx1"/>
              </a:solidFill>
            </a:rPr>
            <a:t>Teambaserat (över yrkesgränserna) arbetssätt </a:t>
          </a:r>
          <a:r>
            <a:rPr lang="sv-SE" sz="1600" i="1" kern="1200" dirty="0" err="1">
              <a:solidFill>
                <a:schemeClr val="tx1"/>
              </a:solidFill>
            </a:rPr>
            <a:t>bl</a:t>
          </a:r>
          <a:r>
            <a:rPr lang="sv-SE" sz="1600" i="1" kern="1200" dirty="0">
              <a:solidFill>
                <a:schemeClr val="tx1"/>
              </a:solidFill>
            </a:rPr>
            <a:t> a genom att arbeta tillsammans med och i de nationella kvalitetsregistren Senior Alert och BPSD (Beteendemässiga och psykiska symtom vid demens)</a:t>
          </a:r>
          <a:endParaRPr lang="sv-SE" sz="1600" kern="1200" dirty="0">
            <a:solidFill>
              <a:schemeClr val="tx1"/>
            </a:solidFill>
          </a:endParaRPr>
        </a:p>
      </dsp:txBody>
      <dsp:txXfrm>
        <a:off x="66130" y="60165"/>
        <a:ext cx="1933867" cy="4319908"/>
      </dsp:txXfrm>
    </dsp:sp>
    <dsp:sp modelId="{BB6E08FB-FC08-4DB8-A158-8C8786E3F708}">
      <dsp:nvSpPr>
        <dsp:cNvPr id="0" name=""/>
        <dsp:cNvSpPr/>
      </dsp:nvSpPr>
      <dsp:spPr>
        <a:xfrm>
          <a:off x="2244073" y="1992068"/>
          <a:ext cx="389891" cy="456100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kern="1200"/>
        </a:p>
      </dsp:txBody>
      <dsp:txXfrm>
        <a:off x="2244073" y="2083288"/>
        <a:ext cx="272924" cy="273660"/>
      </dsp:txXfrm>
    </dsp:sp>
    <dsp:sp modelId="{CF17A796-46AA-469A-BCD7-C90B34F83EC2}">
      <dsp:nvSpPr>
        <dsp:cNvPr id="0" name=""/>
        <dsp:cNvSpPr/>
      </dsp:nvSpPr>
      <dsp:spPr>
        <a:xfrm>
          <a:off x="2795807" y="6112"/>
          <a:ext cx="1981699" cy="4428013"/>
        </a:xfrm>
        <a:prstGeom prst="roundRect">
          <a:avLst>
            <a:gd name="adj" fmla="val 10000"/>
          </a:avLst>
        </a:prstGeom>
        <a:solidFill>
          <a:schemeClr val="accent3">
            <a:hueOff val="-2407311"/>
            <a:satOff val="22319"/>
            <a:lumOff val="-7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</a:rPr>
            <a:t>Kunskap och kompetens: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</a:rPr>
            <a:t> </a:t>
          </a:r>
          <a:r>
            <a:rPr lang="sv-SE" sz="1600" i="1" kern="1200" dirty="0">
              <a:solidFill>
                <a:schemeClr val="tx1"/>
              </a:solidFill>
            </a:rPr>
            <a:t>Utbildningar för både nyckelpersoner och all personal. Avgörande är att höja baskompetensen hos alla och sedan fortsätta att öka kompetensen.</a:t>
          </a:r>
          <a:endParaRPr lang="sv-SE" sz="1600" kern="1200" dirty="0">
            <a:solidFill>
              <a:schemeClr val="tx1"/>
            </a:solidFill>
          </a:endParaRPr>
        </a:p>
      </dsp:txBody>
      <dsp:txXfrm>
        <a:off x="2853849" y="64154"/>
        <a:ext cx="1865615" cy="4311929"/>
      </dsp:txXfrm>
    </dsp:sp>
    <dsp:sp modelId="{6B1C72C4-F93F-4F57-AF46-F95BD98CAB6C}">
      <dsp:nvSpPr>
        <dsp:cNvPr id="0" name=""/>
        <dsp:cNvSpPr/>
      </dsp:nvSpPr>
      <dsp:spPr>
        <a:xfrm>
          <a:off x="4961418" y="1992068"/>
          <a:ext cx="389891" cy="456100"/>
        </a:xfrm>
        <a:prstGeom prst="leftRightArrow">
          <a:avLst/>
        </a:prstGeom>
        <a:solidFill>
          <a:schemeClr val="accent3">
            <a:hueOff val="-3610967"/>
            <a:satOff val="33478"/>
            <a:lumOff val="-1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kern="1200"/>
        </a:p>
      </dsp:txBody>
      <dsp:txXfrm>
        <a:off x="4961418" y="2083288"/>
        <a:ext cx="272924" cy="273660"/>
      </dsp:txXfrm>
    </dsp:sp>
    <dsp:sp modelId="{143DAB27-1E34-48B8-A781-CDCDE649A826}">
      <dsp:nvSpPr>
        <dsp:cNvPr id="0" name=""/>
        <dsp:cNvSpPr/>
      </dsp:nvSpPr>
      <dsp:spPr>
        <a:xfrm>
          <a:off x="5513152" y="6112"/>
          <a:ext cx="2016238" cy="4428013"/>
        </a:xfrm>
        <a:prstGeom prst="roundRect">
          <a:avLst>
            <a:gd name="adj" fmla="val 10000"/>
          </a:avLst>
        </a:prstGeom>
        <a:solidFill>
          <a:schemeClr val="accent3">
            <a:hueOff val="-4814623"/>
            <a:satOff val="44637"/>
            <a:lumOff val="-1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b="1" kern="1200" dirty="0">
              <a:solidFill>
                <a:schemeClr val="tx1"/>
              </a:solidFill>
            </a:rPr>
            <a:t>Uppföljning och utvärdering: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i="1" kern="1200" dirty="0">
              <a:solidFill>
                <a:schemeClr val="tx1"/>
              </a:solidFill>
            </a:rPr>
            <a:t>Är en viktig del i arbetet med de nationella kvalitetsregistren. Både följa upp den enskildes mående och vårt arbetssätt för att ständigt kunna förbättra oss.</a:t>
          </a:r>
          <a:endParaRPr lang="sv-SE" sz="1600" kern="1200" dirty="0">
            <a:solidFill>
              <a:schemeClr val="tx1"/>
            </a:solidFill>
          </a:endParaRP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100" kern="1200" dirty="0"/>
        </a:p>
      </dsp:txBody>
      <dsp:txXfrm>
        <a:off x="5572206" y="65166"/>
        <a:ext cx="1898130" cy="4309905"/>
      </dsp:txXfrm>
    </dsp:sp>
    <dsp:sp modelId="{0ACF4E03-6401-43A2-9BF5-1A590FEAFFE8}">
      <dsp:nvSpPr>
        <dsp:cNvPr id="0" name=""/>
        <dsp:cNvSpPr/>
      </dsp:nvSpPr>
      <dsp:spPr>
        <a:xfrm>
          <a:off x="7713301" y="1992068"/>
          <a:ext cx="389891" cy="456100"/>
        </a:xfrm>
        <a:prstGeom prst="leftRightArrow">
          <a:avLst/>
        </a:prstGeom>
        <a:solidFill>
          <a:schemeClr val="accent3">
            <a:hueOff val="-7221934"/>
            <a:satOff val="66956"/>
            <a:lumOff val="-2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kern="1200"/>
        </a:p>
      </dsp:txBody>
      <dsp:txXfrm>
        <a:off x="7713301" y="2083288"/>
        <a:ext cx="272924" cy="273660"/>
      </dsp:txXfrm>
    </dsp:sp>
    <dsp:sp modelId="{744AED88-9A32-4F97-9DF8-83900F766FE6}">
      <dsp:nvSpPr>
        <dsp:cNvPr id="0" name=""/>
        <dsp:cNvSpPr/>
      </dsp:nvSpPr>
      <dsp:spPr>
        <a:xfrm>
          <a:off x="8265035" y="6112"/>
          <a:ext cx="2015999" cy="4428013"/>
        </a:xfrm>
        <a:prstGeom prst="roundRect">
          <a:avLst>
            <a:gd name="adj" fmla="val 10000"/>
          </a:avLst>
        </a:prstGeom>
        <a:solidFill>
          <a:schemeClr val="accent3">
            <a:hueOff val="-7221934"/>
            <a:satOff val="66956"/>
            <a:lumOff val="-2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solidFill>
                <a:schemeClr val="tx1"/>
              </a:solidFill>
            </a:rPr>
            <a:t>Anhöriga och närstående: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i="1" kern="1200" dirty="0">
              <a:solidFill>
                <a:schemeClr val="tx1"/>
              </a:solidFill>
            </a:rPr>
            <a:t>Se tidigare information i bildspelet. Hemtjänsten och hemsjukvården arbetar aktivt med anhöriga och de är en viktig del i vårt arbete. Vi gör punktinsatser, de är där oftare och/eller känner den enskilde bättre. Kvalitetsuppföljningsmodell – </a:t>
          </a:r>
          <a:r>
            <a:rPr lang="sv-SE" sz="1600" i="1" kern="1200" dirty="0" err="1">
              <a:solidFill>
                <a:schemeClr val="tx1"/>
              </a:solidFill>
            </a:rPr>
            <a:t>veckofrågor</a:t>
          </a:r>
          <a:r>
            <a:rPr lang="sv-SE" sz="1600" i="1" kern="1200" dirty="0">
              <a:solidFill>
                <a:schemeClr val="tx1"/>
              </a:solidFill>
            </a:rPr>
            <a:t> – når anhöriga.</a:t>
          </a:r>
          <a:endParaRPr lang="sv-SE" sz="1600" kern="1200" dirty="0">
            <a:solidFill>
              <a:schemeClr val="tx1"/>
            </a:solidFill>
          </a:endParaRPr>
        </a:p>
      </dsp:txBody>
      <dsp:txXfrm>
        <a:off x="8324082" y="65159"/>
        <a:ext cx="1897905" cy="430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945C4-63A4-4641-865C-0B2CE2802FC3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E512-6AEC-45D8-8A44-9DD246468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68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20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07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23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39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073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222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93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68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680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974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5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69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32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91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BE512-6AEC-45D8-8A44-9DD246468F1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4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03445" y="737122"/>
            <a:ext cx="10174155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71531" y="2492896"/>
            <a:ext cx="88224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57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19403" y="1600201"/>
            <a:ext cx="10862997" cy="44210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40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74665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3392" y="274639"/>
            <a:ext cx="8012608" cy="57466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701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CC63FB-3AF1-4662-B9DF-973EA55FA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052AACD-5B7D-47B6-84D4-5714865F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9CFF14-8A46-4354-94CD-3C86309F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898E-5B48-4D3F-8BDE-D6B9F4E5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F76F72-999D-4B0B-BC43-14610E41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99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758326-B260-4996-878F-26E07162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022BB9-709D-4E49-B930-4B1AF6BD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51B38D-9170-437C-8C5F-8AB8AED0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90D98E-8E05-4639-9DB7-1025BF5B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586555-0574-4242-AB00-38F1E06A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55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A3FCF-8DFB-4919-9A3F-5C5C0324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FA56B4-623C-4D15-A824-D530A6DD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821701-17FB-4779-AF82-0DEE60AA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0D23CE-98E1-4783-A258-4344ACA4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B02324-4E23-4A26-9300-4CD8AE10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14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1D061-4BFF-48E3-9A74-886B6BF1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7ACFA6-440E-43ED-80DF-E04E456B2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83448A-63B7-4A14-AF8C-92BE6AD93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42744B-070B-45EF-91FD-38C2E6A7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2E0404-FF4C-45CE-A04A-F17EA07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8411C6-E98E-47B0-9358-A444309A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8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F09FB8-51E1-4706-92F8-7314E954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38251A-E063-42EE-97B3-551827D5C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E8F626-83AC-4D96-B658-A19070F97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B4E73F-4F1E-4B74-8C38-681962659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0A9EC5-B23F-40C2-A739-92E19F376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6069F06-6DCF-49CC-8422-E9C0DACF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97E909B-08CE-461C-BF89-3A1EC1C5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60E016B-08D0-4760-BFE8-D9164918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60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77CC6-B6DE-4762-8FF8-EF967028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71828A-6805-4794-B95B-4C48BEFC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10BBF7-2192-43B2-951A-83FF6D61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DE0E03-A305-4DE7-A8C7-E08FE6FF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65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6C2E90-1DAE-4AB9-8895-1B05827A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FCF950-4720-437B-8528-9163BD6B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06D478-4949-4C4A-9F92-12DF67C0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16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15131-D910-4382-B6EA-518F8730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7E0A33-4A2B-4E21-ACE7-C0EDD13D5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BEFE12-7E44-42C2-B984-6518F20A4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DE8E71-1C11-4A62-90B5-3C40241A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751CC7-106A-4901-91D6-29FDB8A8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4A74A08-68BB-4E55-8050-3FA7E434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44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3643" y="274638"/>
            <a:ext cx="10286933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93643" y="1600200"/>
            <a:ext cx="10286933" cy="44395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758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CA252-943B-4DA3-92BC-472CB164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C2C8655-B1C6-4F3B-9466-5C15E7DD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7E1771-3F79-4A13-A2D3-AAA3B1B5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F5E366-0A50-4571-99B1-6335CC6F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AD9006-2B00-42FD-9EA2-EA3AFCA7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5D9080-B1C1-4B14-89DD-AFCF03AC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40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B02672-5BD3-4B49-8CAD-179BB90F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9CDBA9-11D6-4297-9436-88FCE85F7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8BA394-6A66-4BAE-9906-15327E35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48AEF5-9E1B-4BB1-8377-CF41EF13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4620A6-A2F5-4C6D-959B-5B8A7B78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46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A300818-5087-48E1-BB55-A0690CC8A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EBA213-DE7F-4220-9389-957049D51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64FD4A-58DC-4C6D-A955-2EA76619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AAEDA0-EEE3-406B-A091-23D9160A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EC6DC-7180-4B11-8C17-3797151D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952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F0A100-BD82-4738-927A-AF7E3B12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C5B600-9A63-4A04-B824-BB724A1F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2DF0C1-47B0-453B-A08B-C29C8FA1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E70139-BCD3-4134-B15F-5E0F1A37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0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446" y="4406901"/>
            <a:ext cx="99348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03446" y="2906713"/>
            <a:ext cx="99348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392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371" y="1600201"/>
            <a:ext cx="528058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88021" y="1600201"/>
            <a:ext cx="529437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31371" y="274638"/>
            <a:ext cx="11151029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113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9403" y="1535113"/>
            <a:ext cx="52805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19403" y="2174876"/>
            <a:ext cx="5280587" cy="38464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84032" y="1535113"/>
            <a:ext cx="51983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84032" y="2174876"/>
            <a:ext cx="5198368" cy="38464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388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09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24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4416491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35893" y="273051"/>
            <a:ext cx="6446507" cy="5748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19404" y="1435101"/>
            <a:ext cx="4416491" cy="45861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1402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91477" y="4800600"/>
            <a:ext cx="8928992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91477" y="612775"/>
            <a:ext cx="8928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91477" y="5367338"/>
            <a:ext cx="8928992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66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19457f0-7884-4344-825b-9116774c08fc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6400" y="5922944"/>
            <a:ext cx="505206" cy="6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9403" y="1600201"/>
            <a:ext cx="108629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855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200"/>
        </a:spcBef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99916F-EECA-47C5-944F-1CDFBC7D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BCE3D9-8854-4450-B13C-CF8A99B7E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152042-D0EB-46F5-9560-DE16F0716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A970-4137-4500-AF27-E3915BF7E9E0}" type="datetimeFigureOut">
              <a:rPr lang="sv-SE" smtClean="0"/>
              <a:t>2022-05-10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D5F1FF-2C6A-4C53-B7BC-070878336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683816-188A-4592-92CF-B5DF4161B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747D-E6A6-461C-B6D7-FE742586FD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4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4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ia.hesselroth-tegel@malmo.s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nnika.kron-larsson@malmo.se" TargetMode="External"/><Relationship Id="rId5" Type="http://schemas.openxmlformats.org/officeDocument/2006/relationships/hyperlink" Target="mailto:christina.hanssonravanelli@malmo.se" TargetMode="External"/><Relationship Id="rId4" Type="http://schemas.openxmlformats.org/officeDocument/2006/relationships/hyperlink" Target="mailto:anna.friberg@malmo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560380-1C70-4027-8185-A6CEBAE3A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71" y="1600201"/>
            <a:ext cx="5280587" cy="4525963"/>
          </a:xfrm>
        </p:spPr>
        <p:txBody>
          <a:bodyPr>
            <a:normAutofit/>
          </a:bodyPr>
          <a:lstStyle/>
          <a:p>
            <a:r>
              <a:rPr lang="sv-SE" sz="2200" dirty="0"/>
              <a:t>Stöd till personer med demenssjukdom/kognitiv svikt samt deras anhöriga, </a:t>
            </a:r>
            <a:r>
              <a:rPr lang="sv-SE" sz="2200" i="1" dirty="0"/>
              <a:t>Pia Hesselroth Tegel och Annika Kron Larsson</a:t>
            </a:r>
          </a:p>
          <a:p>
            <a:r>
              <a:rPr lang="sv-SE" sz="2200" dirty="0"/>
              <a:t>Konsultativa demenssjuksköterskor och Silviasystrar, </a:t>
            </a:r>
            <a:r>
              <a:rPr lang="sv-SE" sz="2200" i="1" dirty="0"/>
              <a:t>Christina Hansson Ravanelli</a:t>
            </a:r>
          </a:p>
          <a:p>
            <a:r>
              <a:rPr lang="sv-SE" sz="2200" dirty="0"/>
              <a:t>Insatser i hemmet till personer med demenssjukdom/kognitiv svikt, </a:t>
            </a:r>
            <a:r>
              <a:rPr lang="sv-SE" sz="2200" i="1" dirty="0"/>
              <a:t>Anna Friberg</a:t>
            </a:r>
          </a:p>
          <a:p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C2D2CF-3E47-41C5-A110-68C20E46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21" y="2102801"/>
            <a:ext cx="5294379" cy="3520763"/>
          </a:xfrm>
          <a:prstGeom prst="rect">
            <a:avLst/>
          </a:prstGeom>
          <a:noFill/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C76271A-F6F1-6ECF-D0F1-6BDD475C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74638"/>
            <a:ext cx="11151029" cy="1143000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Modern Love Caps" panose="04070805081001020A01" pitchFamily="82" charset="0"/>
              </a:rPr>
              <a:t>Idag ska vi prata om:</a:t>
            </a:r>
          </a:p>
        </p:txBody>
      </p:sp>
    </p:spTree>
    <p:extLst>
      <p:ext uri="{BB962C8B-B14F-4D97-AF65-F5344CB8AC3E}">
        <p14:creationId xmlns:p14="http://schemas.microsoft.com/office/powerpoint/2010/main" val="201625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104D3-C540-431D-B194-FD310FDF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0" dirty="0">
                <a:latin typeface="Modern Love Caps" panose="04070805081001020A01" pitchFamily="82" charset="0"/>
              </a:rPr>
              <a:t>Mål och samverkan</a:t>
            </a:r>
            <a:br>
              <a:rPr lang="sv-SE" b="0" dirty="0">
                <a:latin typeface="Modern Love Caps" panose="04070805081001020A01" pitchFamily="82" charset="0"/>
              </a:rPr>
            </a:br>
            <a:r>
              <a:rPr lang="sv-SE" sz="3100" b="0" dirty="0">
                <a:latin typeface="Modern Love Caps" panose="04070805081001020A01" pitchFamily="82" charset="0"/>
              </a:rPr>
              <a:t>Konsultativa demenssjuksköterskor och Silviasystrar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A4F938-A77E-4272-A521-D7B60EFCD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03" y="1628800"/>
            <a:ext cx="5280587" cy="439248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5200" b="1" dirty="0"/>
              <a:t>Mål</a:t>
            </a:r>
          </a:p>
          <a:p>
            <a:pPr>
              <a:lnSpc>
                <a:spcPct val="90000"/>
              </a:lnSpc>
            </a:pPr>
            <a:r>
              <a:rPr lang="sv-SE" sz="4900" dirty="0"/>
              <a:t>Skapa förutsättningar för att en personcentrerad vård ska kunna ges till den enskilde. Detta genom att utbilda och handleda personal och anhöriga till personer med demenssjukdom/ kognitiv svikt.</a:t>
            </a:r>
          </a:p>
          <a:p>
            <a:pPr lvl="0">
              <a:lnSpc>
                <a:spcPct val="90000"/>
              </a:lnSpc>
            </a:pPr>
            <a:r>
              <a:rPr lang="sv-SE" sz="4900" dirty="0"/>
              <a:t>Samverka mellan kommun och region för att förbättra samarbetet och kontinuiteten vid vård och omsorg för personer med demenssjukdom/ kognitiv svikt.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82C5FA-DBAE-4932-BE19-2DB226278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0604" y="1628800"/>
            <a:ext cx="5411993" cy="4607238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5100" b="1" dirty="0"/>
              <a:t>Exempel på samverkan</a:t>
            </a:r>
          </a:p>
          <a:p>
            <a:pPr marL="0" indent="0">
              <a:spcBef>
                <a:spcPts val="0"/>
              </a:spcBef>
              <a:buNone/>
            </a:pPr>
            <a:endParaRPr lang="sv-SE" sz="5100" b="1" dirty="0"/>
          </a:p>
          <a:p>
            <a:pPr>
              <a:spcBef>
                <a:spcPts val="0"/>
              </a:spcBef>
            </a:pPr>
            <a:r>
              <a:rPr lang="sv-SE" sz="4600" dirty="0"/>
              <a:t>Arbeta konsultativt genom att vara rådgivande, ge stöd och utbildning/ föreläsning/ handledning till medarbetare inom hälsa-, vård- och omsorgsförvaltningen, HVOF samt till anhöriga </a:t>
            </a:r>
          </a:p>
          <a:p>
            <a:pPr marL="0" indent="0">
              <a:spcBef>
                <a:spcPts val="0"/>
              </a:spcBef>
              <a:buNone/>
            </a:pPr>
            <a:endParaRPr lang="sv-SE" sz="4600" dirty="0"/>
          </a:p>
          <a:p>
            <a:pPr>
              <a:spcBef>
                <a:spcPts val="0"/>
              </a:spcBef>
            </a:pPr>
            <a:r>
              <a:rPr lang="sv-SE" sz="4600" dirty="0"/>
              <a:t>Erbjuda enskilda eller gruppsamtal till patient/brukare/anhöriga</a:t>
            </a:r>
          </a:p>
          <a:p>
            <a:pPr marL="0" indent="0">
              <a:spcBef>
                <a:spcPts val="0"/>
              </a:spcBef>
              <a:buNone/>
            </a:pPr>
            <a:endParaRPr lang="sv-SE" sz="4600" dirty="0"/>
          </a:p>
          <a:p>
            <a:pPr lvl="0">
              <a:spcBef>
                <a:spcPts val="0"/>
              </a:spcBef>
            </a:pPr>
            <a:r>
              <a:rPr lang="sv-SE" sz="4600" dirty="0"/>
              <a:t>Vid behov</a:t>
            </a:r>
            <a:r>
              <a:rPr lang="sv-SE" sz="4600" b="1" dirty="0"/>
              <a:t> </a:t>
            </a:r>
            <a:r>
              <a:rPr lang="sv-SE" sz="4600" dirty="0"/>
              <a:t>medverka vid team-möten/ vårdplaneringar/ samordnad individuell plan, SIP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4600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r>
              <a:rPr lang="sv-SE" sz="4600" dirty="0"/>
              <a:t>Utbilda i och vara stöd vid BPSD-registrering (</a:t>
            </a:r>
            <a:r>
              <a:rPr lang="sv-SE" sz="4600" b="1" dirty="0"/>
              <a:t>B</a:t>
            </a:r>
            <a:r>
              <a:rPr lang="sv-SE" sz="4600" dirty="0"/>
              <a:t>eteendemässiga och </a:t>
            </a:r>
            <a:r>
              <a:rPr lang="sv-SE" sz="4600" b="1" dirty="0"/>
              <a:t>P</a:t>
            </a:r>
            <a:r>
              <a:rPr lang="sv-SE" sz="4600" dirty="0"/>
              <a:t>sykiska </a:t>
            </a:r>
            <a:r>
              <a:rPr lang="sv-SE" sz="4600" b="1" dirty="0"/>
              <a:t>S</a:t>
            </a:r>
            <a:r>
              <a:rPr lang="sv-SE" sz="4600" dirty="0"/>
              <a:t>ymtom vid </a:t>
            </a:r>
            <a:r>
              <a:rPr lang="sv-SE" sz="4600" b="1" dirty="0"/>
              <a:t>D</a:t>
            </a:r>
            <a:r>
              <a:rPr lang="sv-SE" sz="4600" dirty="0"/>
              <a:t>emens)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4600" dirty="0"/>
          </a:p>
          <a:p>
            <a:pPr lvl="0">
              <a:spcBef>
                <a:spcPts val="0"/>
              </a:spcBef>
            </a:pPr>
            <a:r>
              <a:rPr lang="sv-SE" sz="4600" dirty="0"/>
              <a:t>Omvärldsbevaka forskning och utveckling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4600" dirty="0"/>
          </a:p>
          <a:p>
            <a:pPr lvl="0">
              <a:spcBef>
                <a:spcPts val="0"/>
              </a:spcBef>
            </a:pPr>
            <a:r>
              <a:rPr lang="sv-SE" sz="4600" dirty="0"/>
              <a:t>Delta i Skåneövergripande nätverk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4600" dirty="0"/>
          </a:p>
          <a:p>
            <a:pPr lvl="0">
              <a:spcBef>
                <a:spcPts val="0"/>
              </a:spcBef>
            </a:pPr>
            <a:r>
              <a:rPr lang="sv-SE" sz="4600" dirty="0"/>
              <a:t>Hålla externa föreläsningar i föreningar m </a:t>
            </a:r>
            <a:r>
              <a:rPr lang="sv-SE" sz="4600" dirty="0" err="1"/>
              <a:t>fl</a:t>
            </a:r>
            <a:endParaRPr lang="sv-SE" sz="4600" dirty="0"/>
          </a:p>
          <a:p>
            <a:pPr marL="0" lvl="0" indent="0">
              <a:spcBef>
                <a:spcPts val="0"/>
              </a:spcBef>
              <a:buNone/>
            </a:pPr>
            <a:endParaRPr lang="sv-SE" sz="4600" dirty="0"/>
          </a:p>
          <a:p>
            <a:pPr lvl="0">
              <a:spcBef>
                <a:spcPts val="0"/>
              </a:spcBef>
            </a:pPr>
            <a:r>
              <a:rPr lang="sv-SE" sz="4600" dirty="0"/>
              <a:t>Medverka i informationsdagar såsom exempelvis Nationella anhörigdagen och Äldredagen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65A60-1684-4DC9-9736-442799E425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t="15239" r="18573" b="14950"/>
          <a:stretch/>
        </p:blipFill>
        <p:spPr>
          <a:xfrm>
            <a:off x="1631504" y="3969561"/>
            <a:ext cx="3132534" cy="23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6AC6FB-D50A-4A45-88EF-17EC1FF9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0" dirty="0">
                <a:latin typeface="Modern Love Caps" panose="04070805081001020A01" pitchFamily="82" charset="0"/>
              </a:rPr>
              <a:t>Mötesplatser för seniorer</a:t>
            </a:r>
            <a:endParaRPr lang="sv-SE" dirty="0">
              <a:latin typeface="Modern Love Caps" panose="04070805081001020A01" pitchFamily="8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B235A2-9D0F-4E48-A858-2D5C32E3B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Tio mötesplatser runt om i Malmö stad.</a:t>
            </a:r>
          </a:p>
          <a:p>
            <a:r>
              <a:rPr lang="en-US" sz="2600" dirty="0"/>
              <a:t>Programtidning – Vi tillsammans</a:t>
            </a:r>
          </a:p>
          <a:p>
            <a:r>
              <a:rPr lang="sv-SE" sz="2600" b="0" i="0" dirty="0">
                <a:effectLst/>
              </a:rPr>
              <a:t>Facebook </a:t>
            </a:r>
            <a:r>
              <a:rPr lang="sv-SE" sz="2600" dirty="0"/>
              <a:t>- </a:t>
            </a:r>
            <a:r>
              <a:rPr lang="sv-SE" sz="2600" b="0" i="0" dirty="0">
                <a:effectLst/>
              </a:rPr>
              <a:t>Malmö stads mötesplatser för seniorer</a:t>
            </a:r>
          </a:p>
          <a:p>
            <a:r>
              <a:rPr lang="sv-SE" sz="2600" dirty="0"/>
              <a:t>Volontärverksamhet </a:t>
            </a:r>
            <a:endParaRPr lang="sv-SE" sz="2600" b="0" i="0" dirty="0">
              <a:effectLst/>
            </a:endParaRPr>
          </a:p>
          <a:p>
            <a:r>
              <a:rPr lang="sv-SE" sz="2600" dirty="0"/>
              <a:t>Nyfiken på!</a:t>
            </a:r>
          </a:p>
          <a:p>
            <a:r>
              <a:rPr lang="sv-SE" sz="2600" b="0" i="0" dirty="0">
                <a:effectLst/>
              </a:rPr>
              <a:t>Matchning av fikavän</a:t>
            </a:r>
          </a:p>
          <a:p>
            <a:r>
              <a:rPr lang="sv-SE" sz="2600" dirty="0"/>
              <a:t>Bli uppringd av personalen </a:t>
            </a:r>
          </a:p>
          <a:p>
            <a:pPr marL="0" indent="0">
              <a:buNone/>
            </a:pPr>
            <a:endParaRPr lang="sv-SE" sz="2600" b="0" i="0" dirty="0">
              <a:effectLst/>
            </a:endParaRPr>
          </a:p>
          <a:p>
            <a:endParaRPr lang="sv-SE" sz="2600" dirty="0"/>
          </a:p>
        </p:txBody>
      </p:sp>
      <p:pic>
        <p:nvPicPr>
          <p:cNvPr id="1026" name="Picture 2" descr="Tidningen Vi tillsammans">
            <a:extLst>
              <a:ext uri="{FF2B5EF4-FFF2-40B4-BE49-F238E27FC236}">
                <a16:creationId xmlns:a16="http://schemas.microsoft.com/office/drawing/2014/main" id="{017B1E74-6615-4B26-AC00-FBCF5520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4" y="1491054"/>
            <a:ext cx="3366638" cy="469217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2803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5403C-8466-4099-947B-4F36CBDC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br>
              <a:rPr lang="en-US" sz="2100" b="0" kern="1200" dirty="0"/>
            </a:br>
            <a:r>
              <a:rPr lang="en-US" sz="4900" b="0" kern="1200" dirty="0">
                <a:latin typeface="Modern Love Caps" panose="04070805081001020A01" pitchFamily="82" charset="0"/>
              </a:rPr>
              <a:t>Fixartjänst </a:t>
            </a:r>
            <a:r>
              <a:rPr lang="en-US" sz="4900" b="0" dirty="0">
                <a:latin typeface="Modern Love Caps" panose="04070805081001020A01" pitchFamily="82" charset="0"/>
              </a:rPr>
              <a:t>&amp; </a:t>
            </a:r>
            <a:r>
              <a:rPr lang="en-US" sz="4900" b="0" kern="1200" dirty="0">
                <a:latin typeface="Modern Love Caps" panose="04070805081001020A01" pitchFamily="82" charset="0"/>
              </a:rPr>
              <a:t>IT-</a:t>
            </a:r>
            <a:r>
              <a:rPr lang="en-US" sz="4900" b="0" kern="1200" dirty="0" err="1">
                <a:latin typeface="Modern Love Caps" panose="04070805081001020A01" pitchFamily="82" charset="0"/>
              </a:rPr>
              <a:t>fixare</a:t>
            </a:r>
            <a:br>
              <a:rPr lang="en-US" sz="3600" kern="1200" dirty="0"/>
            </a:b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31F20A-FE3A-44B4-972E-4ABFD3372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Målgrupper:</a:t>
            </a:r>
          </a:p>
          <a:p>
            <a:r>
              <a:rPr lang="en-US" sz="2400" dirty="0" err="1"/>
              <a:t>Bor</a:t>
            </a:r>
            <a:r>
              <a:rPr lang="en-US" sz="2400" dirty="0"/>
              <a:t> i </a:t>
            </a:r>
            <a:r>
              <a:rPr lang="en-US" sz="2400" dirty="0" err="1"/>
              <a:t>ordinärt</a:t>
            </a:r>
            <a:r>
              <a:rPr lang="en-US" sz="2400" dirty="0"/>
              <a:t> </a:t>
            </a:r>
            <a:r>
              <a:rPr lang="en-US" sz="2400" dirty="0" err="1"/>
              <a:t>boende</a:t>
            </a:r>
            <a:endParaRPr lang="en-US" sz="2400" dirty="0"/>
          </a:p>
          <a:p>
            <a:r>
              <a:rPr lang="en-US" sz="2400" dirty="0" err="1"/>
              <a:t>Fyllt</a:t>
            </a:r>
            <a:r>
              <a:rPr lang="en-US" sz="2400" dirty="0"/>
              <a:t> 75 </a:t>
            </a:r>
            <a:r>
              <a:rPr lang="en-US" sz="2400" dirty="0" err="1"/>
              <a:t>år</a:t>
            </a:r>
            <a:r>
              <a:rPr lang="en-US" sz="2400" dirty="0"/>
              <a:t>, </a:t>
            </a:r>
            <a:r>
              <a:rPr lang="en-US" sz="2400" dirty="0" err="1"/>
              <a:t>eller</a:t>
            </a:r>
            <a:endParaRPr lang="en-US" sz="2400" dirty="0"/>
          </a:p>
          <a:p>
            <a:r>
              <a:rPr lang="en-US" sz="2400" dirty="0" err="1"/>
              <a:t>Fyllt</a:t>
            </a:r>
            <a:r>
              <a:rPr lang="en-US" sz="2400" dirty="0"/>
              <a:t> 67 </a:t>
            </a:r>
            <a:r>
              <a:rPr lang="en-US" sz="2400" dirty="0" err="1"/>
              <a:t>år</a:t>
            </a:r>
            <a:r>
              <a:rPr lang="en-US" sz="2400" dirty="0"/>
              <a:t> och har </a:t>
            </a:r>
            <a:r>
              <a:rPr lang="en-US" sz="2400" dirty="0" err="1"/>
              <a:t>hemtjänstinsatser</a:t>
            </a:r>
            <a:r>
              <a:rPr lang="en-US" sz="2400" dirty="0"/>
              <a:t>, </a:t>
            </a:r>
            <a:r>
              <a:rPr lang="en-US" sz="2400" dirty="0" err="1"/>
              <a:t>eller</a:t>
            </a:r>
            <a:endParaRPr lang="en-US" sz="2400" dirty="0"/>
          </a:p>
          <a:p>
            <a:r>
              <a:rPr lang="en-US" sz="2400" dirty="0" err="1"/>
              <a:t>Fyllt</a:t>
            </a:r>
            <a:r>
              <a:rPr lang="en-US" sz="2400" dirty="0"/>
              <a:t> 67 </a:t>
            </a:r>
            <a:r>
              <a:rPr lang="en-US" sz="2400" dirty="0" err="1"/>
              <a:t>år</a:t>
            </a:r>
            <a:r>
              <a:rPr lang="en-US" sz="2400" dirty="0"/>
              <a:t> och </a:t>
            </a:r>
            <a:r>
              <a:rPr lang="en-US" sz="2400" dirty="0" err="1"/>
              <a:t>omfattas</a:t>
            </a:r>
            <a:r>
              <a:rPr lang="en-US" sz="2400" dirty="0"/>
              <a:t> av </a:t>
            </a:r>
            <a:r>
              <a:rPr lang="en-US" sz="2400" dirty="0" err="1"/>
              <a:t>lagen</a:t>
            </a:r>
            <a:r>
              <a:rPr lang="en-US" sz="2400" dirty="0"/>
              <a:t> om </a:t>
            </a:r>
            <a:r>
              <a:rPr lang="en-US" sz="2400" dirty="0" err="1"/>
              <a:t>stöd</a:t>
            </a:r>
            <a:r>
              <a:rPr lang="en-US" sz="2400" dirty="0"/>
              <a:t> till </a:t>
            </a:r>
            <a:r>
              <a:rPr lang="en-US" sz="2400" dirty="0" err="1"/>
              <a:t>vissa</a:t>
            </a:r>
            <a:r>
              <a:rPr lang="en-US" sz="2400" dirty="0"/>
              <a:t> </a:t>
            </a:r>
            <a:r>
              <a:rPr lang="en-US" sz="2400" dirty="0" err="1"/>
              <a:t>funktionshindrade</a:t>
            </a:r>
            <a:r>
              <a:rPr lang="en-US" sz="2400" dirty="0"/>
              <a:t>, LSS 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7E3590-107C-4FB4-BFFD-D288D464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926594"/>
            <a:ext cx="3528392" cy="5004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60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FAA17D0-5110-42A6-97AB-A699D33F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438940"/>
            <a:ext cx="4248472" cy="3790084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E2631B9-577E-46F5-9441-83995DFE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74638"/>
            <a:ext cx="11151029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v-SE" sz="4400" b="0" dirty="0">
                <a:latin typeface="Modern Love Caps" panose="04070805081001020A01" pitchFamily="82" charset="0"/>
              </a:rPr>
              <a:t>Demensvård- och omsorg inom hemtjänsten och hemsjukvården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7FC5148-F258-4674-A471-EF9CEC68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1423322"/>
            <a:ext cx="5276428" cy="39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F92B3C-E51D-4AAF-B047-17A12BDB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>
                <a:latin typeface="Modern Love Caps" panose="04070805081001020A01" pitchFamily="82" charset="0"/>
              </a:rPr>
              <a:t>Strategin och </a:t>
            </a:r>
            <a:r>
              <a:rPr lang="sv-SE" sz="4400" i="1">
                <a:latin typeface="Modern Love Caps" panose="04070805081001020A01" pitchFamily="82" charset="0"/>
              </a:rPr>
              <a:t>det vi gör</a:t>
            </a:r>
            <a:endParaRPr lang="sv-SE" sz="4400" i="1" dirty="0">
              <a:latin typeface="Modern Love Caps" panose="04070805081001020A01" pitchFamily="82" charset="0"/>
            </a:endParaRP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B410161A-09A6-41C6-B24C-18441832A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15784"/>
              </p:ext>
            </p:extLst>
          </p:nvPr>
        </p:nvGraphicFramePr>
        <p:xfrm>
          <a:off x="993775" y="1600200"/>
          <a:ext cx="10287000" cy="444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88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ACC3424-EA58-4A23-8BE3-749CD08C5A4E}"/>
              </a:ext>
            </a:extLst>
          </p:cNvPr>
          <p:cNvSpPr txBox="1"/>
          <p:nvPr/>
        </p:nvSpPr>
        <p:spPr>
          <a:xfrm>
            <a:off x="695400" y="836712"/>
            <a:ext cx="5031183" cy="4801314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/>
              <a:t>Pia Hesselroth Tegel</a:t>
            </a:r>
            <a:br>
              <a:rPr lang="sv-SE" sz="1800" dirty="0"/>
            </a:br>
            <a:r>
              <a:rPr lang="sv-SE" sz="1800" dirty="0"/>
              <a:t>Avdelningschef Hälsa &amp; förebyggande</a:t>
            </a:r>
            <a:br>
              <a:rPr lang="sv-SE" sz="1800" dirty="0"/>
            </a:br>
            <a:r>
              <a:rPr lang="sv-SE" sz="1800" dirty="0">
                <a:hlinkClick r:id="rId3"/>
              </a:rPr>
              <a:t>pia.hesselroth-tegel@malmo.se</a:t>
            </a: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/>
              <a:t>Anna Friberg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Avdelningschef Ordinärt boende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hlinkClick r:id="rId4"/>
              </a:rPr>
              <a:t>anna.friberg@malmo.se</a:t>
            </a:r>
            <a:r>
              <a:rPr lang="sv-SE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/>
              <a:t>Christina Hansson Ravanelli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Enhetschef Hälsa &amp; förebyggande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>
                <a:hlinkClick r:id="rId5"/>
              </a:rPr>
              <a:t>christina.hanssonravanelli@malmo.se</a:t>
            </a:r>
            <a:r>
              <a:rPr lang="sv-SE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/>
              <a:t>Annika Kron Larsson</a:t>
            </a:r>
            <a:br>
              <a:rPr lang="sv-SE" sz="1800" dirty="0"/>
            </a:br>
            <a:r>
              <a:rPr lang="sv-SE" sz="1800" dirty="0"/>
              <a:t>Äldreombudsman &amp; Seniorrådgivare</a:t>
            </a:r>
            <a:br>
              <a:rPr lang="sv-SE" sz="1800" dirty="0"/>
            </a:br>
            <a:r>
              <a:rPr lang="sv-SE" sz="1800" dirty="0">
                <a:hlinkClick r:id="rId6"/>
              </a:rPr>
              <a:t>annika.kron-larsson@malmo.se</a:t>
            </a: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797D2A-116A-4E7B-A9C2-7FBA59A9A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1112" y="2132856"/>
            <a:ext cx="551297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401585-0C79-4A17-8140-ABABD832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0208" cy="1325563"/>
          </a:xfrm>
        </p:spPr>
        <p:txBody>
          <a:bodyPr>
            <a:noAutofit/>
          </a:bodyPr>
          <a:lstStyle/>
          <a:p>
            <a:r>
              <a:rPr lang="sv-SE" sz="3600" dirty="0">
                <a:latin typeface="Modern Love Caps" panose="04070805081001020A01" pitchFamily="82" charset="0"/>
              </a:rPr>
              <a:t>S</a:t>
            </a:r>
            <a:r>
              <a:rPr lang="sv-SE" sz="3600" dirty="0">
                <a:effectLst/>
                <a:latin typeface="Modern Love Caps" panose="04070805081001020A01" pitchFamily="82" charset="0"/>
              </a:rPr>
              <a:t>töd till personer med demenssjukdom/kognitiv svikt &amp; deras anhöriga</a:t>
            </a:r>
            <a:endParaRPr lang="sv-SE" sz="3600" dirty="0">
              <a:latin typeface="Modern Love Caps" panose="04070805081001020A01" pitchFamily="8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8C0517-550C-47AF-B4AF-786CC19F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Strategi för demensvård I Malmö stad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Fokus – Anhörigstöd 2022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Dagverksamhet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Anhörigkonsulenter och anhörigstöd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Avlösning i hemmet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Konsultativa demenssjuksköterskor &amp; Silviasystrar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Mötesplatser för seniorer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800" dirty="0"/>
              <a:t>Fixartjänster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7D8A66-1EF3-4BEA-98E3-42B7AA83F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920" y="1856669"/>
            <a:ext cx="3737977" cy="37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7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09A85A2-5DB8-4695-B7D6-13C8C879E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04" y="1600201"/>
            <a:ext cx="3202120" cy="4525963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F89CE6-7E19-4EE6-9CF1-B55D7CA0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021" y="1600201"/>
            <a:ext cx="5294379" cy="4525963"/>
          </a:xfrm>
        </p:spPr>
        <p:txBody>
          <a:bodyPr>
            <a:normAutofit/>
          </a:bodyPr>
          <a:lstStyle/>
          <a:p>
            <a:r>
              <a:rPr lang="sv-SE" dirty="0"/>
              <a:t>Samverkan mellan hälso- och sjukvård och social omsorg</a:t>
            </a:r>
          </a:p>
          <a:p>
            <a:r>
              <a:rPr lang="sv-SE" dirty="0"/>
              <a:t>Kunskap och kompetens</a:t>
            </a:r>
          </a:p>
          <a:p>
            <a:r>
              <a:rPr lang="sv-SE" dirty="0"/>
              <a:t>Uppföljning och utvädering</a:t>
            </a:r>
          </a:p>
          <a:p>
            <a:r>
              <a:rPr lang="sv-SE" dirty="0"/>
              <a:t>Anhöriga och närstående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6D976B-019D-4A79-AD63-157AEF27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74638"/>
            <a:ext cx="11151029" cy="1143000"/>
          </a:xfrm>
        </p:spPr>
        <p:txBody>
          <a:bodyPr anchor="ctr">
            <a:normAutofit/>
          </a:bodyPr>
          <a:lstStyle/>
          <a:p>
            <a:r>
              <a:rPr lang="sv-SE" sz="4000" b="0" dirty="0">
                <a:latin typeface="Modern Love Caps" panose="04070805081001020A01" pitchFamily="82" charset="0"/>
              </a:rPr>
              <a:t>Strategi för demensvård i Malmö stad </a:t>
            </a:r>
          </a:p>
        </p:txBody>
      </p:sp>
    </p:spTree>
    <p:extLst>
      <p:ext uri="{BB962C8B-B14F-4D97-AF65-F5344CB8AC3E}">
        <p14:creationId xmlns:p14="http://schemas.microsoft.com/office/powerpoint/2010/main" val="334857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8A573-200C-40E6-9D2F-254C14B2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>
                <a:latin typeface="Modern Love Caps" panose="04070805081001020A01" pitchFamily="82" charset="0"/>
              </a:rPr>
              <a:t>Fokus 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72D55-45A6-456B-A31F-BC9C8E774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sv-SE" sz="2400" dirty="0">
                <a:effectLst/>
              </a:rPr>
              <a:t>Utvecklingen av malmo.se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sv-SE" sz="240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sv-SE" sz="2400" dirty="0"/>
              <a:t>M</a:t>
            </a:r>
            <a:r>
              <a:rPr lang="sv-SE" sz="2400" dirty="0">
                <a:effectLst/>
              </a:rPr>
              <a:t>anual för anhöriga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sv-SE" sz="240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sv-SE" sz="2400" dirty="0">
                <a:effectLst/>
              </a:rPr>
              <a:t>Ta fram digital utbildning/film för medarbetare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sv-SE" sz="240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sv-SE" sz="2400" dirty="0">
                <a:effectLst/>
              </a:rPr>
              <a:t>Anordna inspirationsföreläsning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sv-SE" sz="240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sv-SE" sz="2400" dirty="0">
                <a:effectLst/>
              </a:rPr>
              <a:t>Bidra till dialog inom och mellan </a:t>
            </a:r>
            <a:r>
              <a:rPr lang="sv-SE" sz="2400" dirty="0"/>
              <a:t>verksamheter</a:t>
            </a:r>
            <a:endParaRPr lang="sv-SE" sz="2400" dirty="0">
              <a:effectLst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AF29533-DD47-456C-9734-7A8CF730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47" y="365125"/>
            <a:ext cx="3230869" cy="4351338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4A1B39F-4D80-49D0-B04C-646A4004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2036874"/>
            <a:ext cx="2880320" cy="39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1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229B1-48DC-4A62-9D0C-48DE9289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0" dirty="0">
                <a:latin typeface="Modern Love Caps" panose="04070805081001020A01" pitchFamily="82" charset="0"/>
              </a:rPr>
              <a:t>Anhörigkonsulenter &amp; anhörigstöd</a:t>
            </a:r>
            <a:endParaRPr lang="sv-SE" dirty="0">
              <a:latin typeface="Modern Love Caps" panose="04070805081001020A01" pitchFamily="8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6CCAC5-40A7-44C2-9E41-8BED02972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218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Stöd</a:t>
            </a:r>
            <a:r>
              <a:rPr lang="sv-SE" sz="3200" b="0" i="0" dirty="0">
                <a:effectLst/>
              </a:rPr>
              <a:t> till anhöriga</a:t>
            </a:r>
            <a:r>
              <a:rPr lang="sv-SE" sz="3200" dirty="0"/>
              <a:t> kategoriseras utifrån</a:t>
            </a:r>
            <a:r>
              <a:rPr lang="sv-SE" sz="3200" b="0" i="0" dirty="0">
                <a:effectLst/>
              </a:rPr>
              <a:t> tre stödpelare: </a:t>
            </a:r>
          </a:p>
          <a:p>
            <a:pPr marL="0" indent="0">
              <a:buNone/>
            </a:pPr>
            <a:endParaRPr lang="sv-SE" sz="1200" b="0" i="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Information 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Samtalsstöd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Avlösning 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543AE0-2B45-4E2B-89F5-C210C6027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741365">
            <a:off x="8359069" y="3697813"/>
            <a:ext cx="2566638" cy="258492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5F8F500-14F3-465A-87F9-09C9ABE4B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4645">
            <a:off x="6490358" y="1699869"/>
            <a:ext cx="2865368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2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933354-5E1A-4D33-9F0A-C98CEEDA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0" dirty="0">
                <a:latin typeface="Modern Love Caps" panose="04070805081001020A01" pitchFamily="82" charset="0"/>
              </a:rPr>
              <a:t>Avlösning i hemmet</a:t>
            </a:r>
            <a:endParaRPr lang="sv-SE" dirty="0">
              <a:latin typeface="Modern Love Caps" panose="04070805081001020A01" pitchFamily="8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18E345-DF69-4F0E-94B2-A15208076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Alla behöver någon gång få egen tid, för vila eller för aktiviteter. </a:t>
            </a:r>
          </a:p>
          <a:p>
            <a:r>
              <a:rPr lang="sv-SE" sz="2400" dirty="0"/>
              <a:t>Till exempel kan den som stödjer någon hemma få avlösning i hemmet. </a:t>
            </a:r>
          </a:p>
          <a:p>
            <a:r>
              <a:rPr lang="sv-SE" sz="2400" dirty="0"/>
              <a:t>Avlösning är avgiftsfritt i upp till 12 timmar per månad och ansöks hos en biståndshandläggare.</a:t>
            </a:r>
          </a:p>
          <a:p>
            <a:r>
              <a:rPr lang="sv-SE" sz="2400" dirty="0"/>
              <a:t>Det finns även växelvårdsplatser där den närstående kan vistas vid enstaka tillfällen eller mer regelbundet.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33965F-D013-4B5C-B44E-71621A6ED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620688"/>
            <a:ext cx="3743268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8A4BA7-96DC-493C-A697-3159C1D4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Dagverksamhet</a:t>
            </a:r>
            <a:br>
              <a:rPr lang="en-US" sz="2800" dirty="0">
                <a:latin typeface="Modern Love Caps" panose="04070805081001020A01" pitchFamily="82" charset="0"/>
              </a:rPr>
            </a:br>
            <a:r>
              <a:rPr lang="en-US" sz="3100" dirty="0">
                <a:latin typeface="Modern Love Caps" panose="04070805081001020A01" pitchFamily="82" charset="0"/>
              </a:rPr>
              <a:t>Social </a:t>
            </a:r>
            <a:r>
              <a:rPr lang="en-US" sz="3100" kern="1200" dirty="0">
                <a:latin typeface="Modern Love Caps" panose="04070805081001020A01" pitchFamily="82" charset="0"/>
              </a:rPr>
              <a:t>gemenskap för personer med demenssjukdom</a:t>
            </a:r>
            <a:br>
              <a:rPr lang="en-US" sz="2800" kern="1200" dirty="0"/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2D2D15-108F-47A1-A507-EC21444B1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Diagnostiserad demenssjukdom  och </a:t>
            </a:r>
            <a:r>
              <a:rPr lang="en-US" sz="2600" dirty="0" err="1"/>
              <a:t>bor</a:t>
            </a:r>
            <a:r>
              <a:rPr lang="en-US" sz="2600" dirty="0"/>
              <a:t> i </a:t>
            </a:r>
            <a:r>
              <a:rPr lang="en-US" sz="2600" dirty="0" err="1"/>
              <a:t>ordinärt</a:t>
            </a:r>
            <a:r>
              <a:rPr lang="en-US" sz="2600" dirty="0"/>
              <a:t> </a:t>
            </a:r>
            <a:r>
              <a:rPr lang="en-US" sz="2600" dirty="0" err="1"/>
              <a:t>boende</a:t>
            </a:r>
            <a:endParaRPr lang="en-US" sz="2600" dirty="0"/>
          </a:p>
          <a:p>
            <a:r>
              <a:rPr lang="en-US" sz="2600" dirty="0" err="1"/>
              <a:t>Träffa</a:t>
            </a:r>
            <a:r>
              <a:rPr lang="en-US" sz="2600" dirty="0"/>
              <a:t> </a:t>
            </a:r>
            <a:r>
              <a:rPr lang="en-US" sz="2600" dirty="0" err="1"/>
              <a:t>andra</a:t>
            </a:r>
            <a:r>
              <a:rPr lang="en-US" sz="2600" dirty="0"/>
              <a:t>, </a:t>
            </a:r>
            <a:r>
              <a:rPr lang="en-US" sz="2600" dirty="0" err="1"/>
              <a:t>struktur</a:t>
            </a:r>
            <a:r>
              <a:rPr lang="en-US" sz="2600" dirty="0"/>
              <a:t> och </a:t>
            </a:r>
            <a:r>
              <a:rPr lang="en-US" sz="2600" dirty="0" err="1"/>
              <a:t>få</a:t>
            </a:r>
            <a:r>
              <a:rPr lang="en-US" sz="2600" dirty="0"/>
              <a:t> </a:t>
            </a:r>
            <a:r>
              <a:rPr lang="en-US" sz="2600" dirty="0" err="1"/>
              <a:t>stöd</a:t>
            </a:r>
            <a:r>
              <a:rPr lang="en-US" sz="2600" dirty="0"/>
              <a:t> i </a:t>
            </a:r>
            <a:r>
              <a:rPr lang="en-US" sz="2600" dirty="0" err="1"/>
              <a:t>vardagen</a:t>
            </a:r>
            <a:endParaRPr lang="en-US" sz="2600" dirty="0"/>
          </a:p>
          <a:p>
            <a:r>
              <a:rPr lang="en-US" sz="2600" dirty="0" err="1"/>
              <a:t>Bibehålla</a:t>
            </a:r>
            <a:r>
              <a:rPr lang="en-US" sz="2600" dirty="0"/>
              <a:t> </a:t>
            </a:r>
            <a:r>
              <a:rPr lang="en-US" sz="2600" dirty="0" err="1"/>
              <a:t>psykiska</a:t>
            </a:r>
            <a:r>
              <a:rPr lang="en-US" sz="2600" dirty="0"/>
              <a:t> och fysiska </a:t>
            </a:r>
            <a:r>
              <a:rPr lang="en-US" sz="2600" dirty="0" err="1"/>
              <a:t>förmågor</a:t>
            </a:r>
            <a:endParaRPr lang="en-US" sz="2600" dirty="0"/>
          </a:p>
          <a:p>
            <a:r>
              <a:rPr lang="en-US" sz="2600" dirty="0" err="1"/>
              <a:t>Komplement</a:t>
            </a:r>
            <a:r>
              <a:rPr lang="en-US" sz="2600" dirty="0"/>
              <a:t> till </a:t>
            </a:r>
            <a:r>
              <a:rPr lang="en-US" sz="2600" dirty="0" err="1"/>
              <a:t>andra</a:t>
            </a:r>
            <a:r>
              <a:rPr lang="en-US" sz="2600" dirty="0"/>
              <a:t> </a:t>
            </a:r>
            <a:r>
              <a:rPr lang="en-US" sz="2600" dirty="0" err="1"/>
              <a:t>insatser</a:t>
            </a:r>
            <a:r>
              <a:rPr lang="en-US" sz="2600" dirty="0"/>
              <a:t> och </a:t>
            </a:r>
            <a:r>
              <a:rPr lang="en-US" sz="2600" dirty="0" err="1"/>
              <a:t>avlastning</a:t>
            </a:r>
            <a:r>
              <a:rPr lang="en-US" sz="2600" dirty="0"/>
              <a:t> för </a:t>
            </a:r>
            <a:r>
              <a:rPr lang="en-US" sz="2600" dirty="0" err="1"/>
              <a:t>anhöriga</a:t>
            </a:r>
            <a:endParaRPr lang="en-US" sz="2600" dirty="0"/>
          </a:p>
          <a:p>
            <a:r>
              <a:rPr lang="en-US" sz="2600" dirty="0" err="1"/>
              <a:t>Anpassade</a:t>
            </a:r>
            <a:r>
              <a:rPr lang="en-US" sz="2600" dirty="0"/>
              <a:t> </a:t>
            </a:r>
            <a:r>
              <a:rPr lang="en-US" sz="2600" dirty="0" err="1"/>
              <a:t>aktiviteter</a:t>
            </a:r>
            <a:endParaRPr lang="sv-SE" sz="2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3F67E25-00A4-46F6-A558-43E539F42B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412776"/>
            <a:ext cx="304593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66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28EEB-36F4-474E-B1F7-A53441B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900" b="0" dirty="0">
                <a:latin typeface="Modern Love Caps" panose="04070805081001020A01" pitchFamily="82" charset="0"/>
              </a:rPr>
              <a:t>Hur går det till att få dagverksamhet?</a:t>
            </a:r>
            <a:br>
              <a:rPr lang="sv-SE" dirty="0">
                <a:latin typeface="Modern Love Caps" panose="04070805081001020A01" pitchFamily="82" charset="0"/>
              </a:rPr>
            </a:br>
            <a:endParaRPr lang="sv-SE" dirty="0">
              <a:latin typeface="Modern Love Caps" panose="04070805081001020A01" pitchFamily="82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825A69-2193-43FA-80C2-7C2EA2B74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3" y="866478"/>
            <a:ext cx="10668925" cy="5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8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4911A9-D90D-4730-B528-2F2FB2F7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0" dirty="0">
                <a:latin typeface="Modern Love Caps" panose="04070805081001020A01" pitchFamily="82" charset="0"/>
              </a:rPr>
              <a:t>Konsultativa demenssjuksköterskor och Silviasystrar</a:t>
            </a:r>
            <a:endParaRPr lang="sv-SE" dirty="0">
              <a:latin typeface="Modern Love Caps" panose="04070805081001020A01" pitchFamily="8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356072-DAA8-4A57-BA52-7369A8A7F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sz="1800" dirty="0"/>
              <a:t>Konsultativ demenssjuksköterska är legitimerad sjuksköterska med fördjupad utbildning och kunskap inom demensområdet och arbetar enligt Hälso- och sjukvårdslagen (HSL).</a:t>
            </a:r>
          </a:p>
          <a:p>
            <a:r>
              <a:rPr lang="sv-SE" sz="1800" dirty="0"/>
              <a:t>Konsultativ Silviasyster är undersköterska med högskoleutbildning Silviasyster och arbetar inom lagrummet Socialtjänstlagen (SoL). </a:t>
            </a:r>
          </a:p>
          <a:p>
            <a:r>
              <a:rPr lang="sv-SE" sz="1800" b="0" i="0" dirty="0">
                <a:effectLst/>
              </a:rPr>
              <a:t>Konsultativa demenssjuksköterskor och Silviasystrar kan ge råd, stöd och vägledning till patienter eller anhöriga till den som har drabbats av kognitiv svikt eller demenssjukdom.</a:t>
            </a:r>
            <a:r>
              <a:rPr lang="sv-SE" sz="1800" dirty="0"/>
              <a:t> </a:t>
            </a:r>
          </a:p>
          <a:p>
            <a:r>
              <a:rPr lang="sv-SE" sz="1800" dirty="0"/>
              <a:t>Telefon: 0721–60 62 75</a:t>
            </a:r>
            <a:br>
              <a:rPr lang="sv-SE" sz="1800" dirty="0"/>
            </a:br>
            <a:r>
              <a:rPr lang="sv-SE" sz="1800" dirty="0"/>
              <a:t>Telefontider: Vardagar kl. 08.00–16.00</a:t>
            </a:r>
          </a:p>
          <a:p>
            <a:endParaRPr lang="sv-SE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51F978D-CFAE-4979-891D-FAA83FEA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196752"/>
            <a:ext cx="3452087" cy="5095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53511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Vit Malmö stad">
      <a:dk1>
        <a:srgbClr val="000000"/>
      </a:dk1>
      <a:lt1>
        <a:sysClr val="window" lastClr="FFFFFF"/>
      </a:lt1>
      <a:dk2>
        <a:srgbClr val="00693C"/>
      </a:dk2>
      <a:lt2>
        <a:srgbClr val="C3C8C8"/>
      </a:lt2>
      <a:accent1>
        <a:srgbClr val="00693C"/>
      </a:accent1>
      <a:accent2>
        <a:srgbClr val="000000"/>
      </a:accent2>
      <a:accent3>
        <a:srgbClr val="C3C8C8"/>
      </a:accent3>
      <a:accent4>
        <a:srgbClr val="DEDD3A"/>
      </a:accent4>
      <a:accent5>
        <a:srgbClr val="F3EC7A"/>
      </a:accent5>
      <a:accent6>
        <a:srgbClr val="FBC34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49A6F5-8963-4BD1-BF28-EA51DC8D0FBA}" vid="{2D53F03C-607C-4C53-98E1-6EAAAFB5FC10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49A6F5-8963-4BD1-BF28-EA51DC8D0FBA}" vid="{9900DC3B-617B-450C-A664-DAE49899A2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B00AB3ABC3C14D978F1253A0A65BB0" ma:contentTypeVersion="10" ma:contentTypeDescription="Skapa ett nytt dokument." ma:contentTypeScope="" ma:versionID="1c040fb6212914e3be2675ce6eb3da77">
  <xsd:schema xmlns:xsd="http://www.w3.org/2001/XMLSchema" xmlns:xs="http://www.w3.org/2001/XMLSchema" xmlns:p="http://schemas.microsoft.com/office/2006/metadata/properties" xmlns:ns2="ba5ae69c-6165-4c8e-bf5e-15389f1cfb7d" xmlns:ns3="a8de7c47-c053-4bb1-b182-853821732d08" targetNamespace="http://schemas.microsoft.com/office/2006/metadata/properties" ma:root="true" ma:fieldsID="04da32f793b98c3b79f25932392924de" ns2:_="" ns3:_="">
    <xsd:import namespace="ba5ae69c-6165-4c8e-bf5e-15389f1cfb7d"/>
    <xsd:import namespace="a8de7c47-c053-4bb1-b182-853821732d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ae69c-6165-4c8e-bf5e-15389f1cf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e7c47-c053-4bb1-b182-853821732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35FCE3-525F-4ACB-BA57-C5D575CC0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ae69c-6165-4c8e-bf5e-15389f1cfb7d"/>
    <ds:schemaRef ds:uri="a8de7c47-c053-4bb1-b182-853821732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9822BF-B4E9-4279-A906-ED2F59B36F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74B833-B765-4944-8890-1666A224A9F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a5ae69c-6165-4c8e-bf5e-15389f1cfb7d"/>
    <ds:schemaRef ds:uri="a8de7c47-c053-4bb1-b182-853821732d0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Vit</Template>
  <TotalTime>2428</TotalTime>
  <Words>794</Words>
  <Application>Microsoft Office PowerPoint</Application>
  <PresentationFormat>Bredbild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Calibri</vt:lpstr>
      <vt:lpstr>Modern Love Caps</vt:lpstr>
      <vt:lpstr>Wingdings 2</vt:lpstr>
      <vt:lpstr>White</vt:lpstr>
      <vt:lpstr>Anpassad formgivning</vt:lpstr>
      <vt:lpstr>Idag ska vi prata om:</vt:lpstr>
      <vt:lpstr>Stöd till personer med demenssjukdom/kognitiv svikt &amp; deras anhöriga</vt:lpstr>
      <vt:lpstr>Strategi för demensvård i Malmö stad </vt:lpstr>
      <vt:lpstr>Fokus 2022</vt:lpstr>
      <vt:lpstr>Anhörigkonsulenter &amp; anhörigstöd</vt:lpstr>
      <vt:lpstr>Avlösning i hemmet</vt:lpstr>
      <vt:lpstr>Dagverksamhet Social gemenskap för personer med demenssjukdom </vt:lpstr>
      <vt:lpstr>Hur går det till att få dagverksamhet? </vt:lpstr>
      <vt:lpstr>Konsultativa demenssjuksköterskor och Silviasystrar</vt:lpstr>
      <vt:lpstr>Mål och samverkan Konsultativa demenssjuksköterskor och Silviasystrar</vt:lpstr>
      <vt:lpstr>Mötesplatser för seniorer</vt:lpstr>
      <vt:lpstr> Fixartjänst &amp; IT-fixare </vt:lpstr>
      <vt:lpstr>Demensvård- och omsorg inom hemtjänsten och hemsjukvården</vt:lpstr>
      <vt:lpstr>Strategin och det vi gör</vt:lpstr>
      <vt:lpstr>PowerPoint-presentation</vt:lpstr>
    </vt:vector>
  </TitlesOfParts>
  <Company>Malmö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Hultin</dc:creator>
  <cp:lastModifiedBy>Ingela Löfqvist-Kressander</cp:lastModifiedBy>
  <cp:revision>31</cp:revision>
  <dcterms:created xsi:type="dcterms:W3CDTF">2022-02-01T12:58:21Z</dcterms:created>
  <dcterms:modified xsi:type="dcterms:W3CDTF">2022-05-10T10:09:41Z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0x010100ADB00AB3ABC3C14D978F1253A0A65BB0</vt:lpwstr>
  </property>
</Properties>
</file>